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5"/>
  </p:notesMasterIdLst>
  <p:sldIdLst>
    <p:sldId id="256" r:id="rId5"/>
    <p:sldId id="2390" r:id="rId6"/>
    <p:sldId id="2378" r:id="rId7"/>
    <p:sldId id="2380" r:id="rId8"/>
    <p:sldId id="2381" r:id="rId9"/>
    <p:sldId id="2386" r:id="rId10"/>
    <p:sldId id="2388" r:id="rId11"/>
    <p:sldId id="2383" r:id="rId12"/>
    <p:sldId id="2384" r:id="rId13"/>
    <p:sldId id="238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4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2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350"/>
    <a:srgbClr val="EF728F"/>
    <a:srgbClr val="E7A0B6"/>
    <a:srgbClr val="647578"/>
    <a:srgbClr val="B0B9BA"/>
    <a:srgbClr val="2E2385"/>
    <a:srgbClr val="707070"/>
    <a:srgbClr val="363EE9"/>
    <a:srgbClr val="D5376A"/>
    <a:srgbClr val="6D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81"/>
  </p:normalViewPr>
  <p:slideViewPr>
    <p:cSldViewPr snapToGrid="0">
      <p:cViewPr varScale="1">
        <p:scale>
          <a:sx n="107" d="100"/>
          <a:sy n="107" d="100"/>
        </p:scale>
        <p:origin x="200" y="176"/>
      </p:cViewPr>
      <p:guideLst>
        <p:guide orient="horz" pos="1594"/>
        <p:guide pos="7355"/>
        <p:guide orient="horz" pos="4110"/>
        <p:guide pos="347"/>
        <p:guide orient="horz" pos="2069"/>
      </p:guideLst>
    </p:cSldViewPr>
  </p:slideViewPr>
  <p:outlineViewPr>
    <p:cViewPr>
      <p:scale>
        <a:sx n="33" d="100"/>
        <a:sy n="33" d="100"/>
      </p:scale>
      <p:origin x="0" y="-42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72" y="13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B1EF-FB71-D04D-8AF3-775A108E897B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66774-AE71-5448-8BAD-174EBD327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50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4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34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02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0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0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74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66774-AE71-5448-8BAD-174EBD32728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5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9481D-2ECC-794B-9673-6625B771AB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34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Introduction">
    <p:bg>
      <p:bgPr>
        <a:solidFill>
          <a:srgbClr val="2F2B6B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8;p16">
            <a:extLst>
              <a:ext uri="{FF2B5EF4-FFF2-40B4-BE49-F238E27FC236}">
                <a16:creationId xmlns:a16="http://schemas.microsoft.com/office/drawing/2014/main" id="{3431E68F-B64E-6547-A1FE-02C25E30623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"/>
          <a:stretch/>
        </p:blipFill>
        <p:spPr>
          <a:xfrm>
            <a:off x="3414916" y="234853"/>
            <a:ext cx="5362168" cy="63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9;p16">
            <a:extLst>
              <a:ext uri="{FF2B5EF4-FFF2-40B4-BE49-F238E27FC236}">
                <a16:creationId xmlns:a16="http://schemas.microsoft.com/office/drawing/2014/main" id="{B63C2758-7A43-2C4B-B82C-B205A6C5555D}"/>
              </a:ext>
            </a:extLst>
          </p:cNvPr>
          <p:cNvSpPr/>
          <p:nvPr userDrawn="1"/>
        </p:nvSpPr>
        <p:spPr>
          <a:xfrm>
            <a:off x="3414950" y="234853"/>
            <a:ext cx="5362101" cy="6388298"/>
          </a:xfrm>
          <a:prstGeom prst="rect">
            <a:avLst/>
          </a:prstGeom>
          <a:gradFill>
            <a:gsLst>
              <a:gs pos="0">
                <a:srgbClr val="000000">
                  <a:alpha val="74901"/>
                </a:srgbClr>
              </a:gs>
              <a:gs pos="100000">
                <a:srgbClr val="CF004F">
                  <a:alpha val="72549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Shape 19"/>
          <p:cNvPicPr preferRelativeResize="0"/>
          <p:nvPr userDrawn="1"/>
        </p:nvPicPr>
        <p:blipFill/>
        <p:spPr>
          <a:xfrm>
            <a:off x="2121" y="1907"/>
            <a:ext cx="2116" cy="19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CD6A9E-3C2C-054E-AB4A-A42FA882A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020"/>
          <a:stretch/>
        </p:blipFill>
        <p:spPr>
          <a:xfrm>
            <a:off x="1179786" y="0"/>
            <a:ext cx="326352" cy="3124200"/>
          </a:xfrm>
          <a:prstGeom prst="rect">
            <a:avLst/>
          </a:prstGeom>
        </p:spPr>
      </p:pic>
      <p:sp useBgFill="1">
        <p:nvSpPr>
          <p:cNvPr id="13" name="ZoneTexte 12">
            <a:extLst>
              <a:ext uri="{FF2B5EF4-FFF2-40B4-BE49-F238E27FC236}">
                <a16:creationId xmlns:a16="http://schemas.microsoft.com/office/drawing/2014/main" id="{9A9F7166-115D-604C-A3D3-A01484005FE1}"/>
              </a:ext>
            </a:extLst>
          </p:cNvPr>
          <p:cNvSpPr txBox="1"/>
          <p:nvPr userDrawn="1"/>
        </p:nvSpPr>
        <p:spPr>
          <a:xfrm>
            <a:off x="10414861" y="5517397"/>
            <a:ext cx="18473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endParaRPr lang="fr-FR" sz="1400" dirty="0"/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ED7CACBD-C837-F44F-AC1C-D43D1FD6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24" y="3358661"/>
            <a:ext cx="10218001" cy="1058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endParaRPr lang="fr-FR" sz="2800" b="1" dirty="0">
              <a:solidFill>
                <a:srgbClr val="D03350"/>
              </a:solidFill>
              <a:latin typeface="Miriam Libre"/>
              <a:cs typeface="Miriam Libre"/>
              <a:sym typeface="Miriam Libre"/>
            </a:endParaRPr>
          </a:p>
        </p:txBody>
      </p:sp>
    </p:spTree>
    <p:extLst>
      <p:ext uri="{BB962C8B-B14F-4D97-AF65-F5344CB8AC3E}">
        <p14:creationId xmlns:p14="http://schemas.microsoft.com/office/powerpoint/2010/main" val="17022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>
            <a:extLst>
              <a:ext uri="{FF2B5EF4-FFF2-40B4-BE49-F238E27FC236}">
                <a16:creationId xmlns:a16="http://schemas.microsoft.com/office/drawing/2014/main" id="{B61B3341-CFC1-E046-8F64-66D06A8D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99" y="99750"/>
            <a:ext cx="10218001" cy="10584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endParaRPr lang="fr-FR" sz="2800" b="1" dirty="0">
              <a:solidFill>
                <a:srgbClr val="D03350"/>
              </a:solidFill>
              <a:latin typeface="Miriam Libre"/>
              <a:cs typeface="Miriam Libre"/>
              <a:sym typeface="Miriam Libre"/>
            </a:endParaRP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565ABFD4-5267-C04D-B6FA-48170C0E94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8305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endParaRPr lang="fr-FR" sz="1600" dirty="0">
              <a:latin typeface="Gadugi" panose="020F0502020204030204" pitchFamily="34" charset="0"/>
              <a:ea typeface="Bodoni Ornaments" pitchFamily="2" charset="0"/>
              <a:cs typeface="Gadug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73A15BE-8A97-E74A-9ED7-AC71BD0FE827}"/>
              </a:ext>
            </a:extLst>
          </p:cNvPr>
          <p:cNvCxnSpPr/>
          <p:nvPr userDrawn="1"/>
        </p:nvCxnSpPr>
        <p:spPr>
          <a:xfrm>
            <a:off x="987000" y="1158150"/>
            <a:ext cx="10218000" cy="0"/>
          </a:xfrm>
          <a:prstGeom prst="line">
            <a:avLst/>
          </a:prstGeom>
          <a:ln>
            <a:solidFill>
              <a:srgbClr val="D03350"/>
            </a:solidFill>
          </a:ln>
          <a:effectLst>
            <a:outerShdw blurRad="25400" dist="12700" dir="5400000" algn="t" rotWithShape="0">
              <a:srgbClr val="D0335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3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2"/>
          <a:ext cx="1588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think-cell Folie" r:id="rId5" imgW="470" imgH="469" progId="TCLayout.ActiveDocument.1">
                  <p:embed/>
                </p:oleObj>
              </mc:Choice>
              <mc:Fallback>
                <p:oleObj name="think-cell Folie" r:id="rId5" imgW="470" imgH="46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02"/>
                        <a:ext cx="1588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hape 28"/>
          <p:cNvSpPr txBox="1"/>
          <p:nvPr/>
        </p:nvSpPr>
        <p:spPr>
          <a:xfrm>
            <a:off x="4335979" y="6516088"/>
            <a:ext cx="3520042" cy="24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43" tIns="43209" rIns="86443" bIns="43209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46" i="0" noProof="0">
                <a:solidFill>
                  <a:srgbClr val="595959"/>
                </a:solidFill>
                <a:latin typeface="+mn-lt"/>
                <a:ea typeface="Arial"/>
                <a:cs typeface="Arial"/>
                <a:sym typeface="Arial"/>
              </a:rPr>
              <a:t>Confidentiel – Propriété d’Axionable</a:t>
            </a:r>
          </a:p>
        </p:txBody>
      </p:sp>
      <p:graphicFrame>
        <p:nvGraphicFramePr>
          <p:cNvPr id="6" name="Objekt 1" hidden="1">
            <a:extLst>
              <a:ext uri="{FF2B5EF4-FFF2-40B4-BE49-F238E27FC236}">
                <a16:creationId xmlns:a16="http://schemas.microsoft.com/office/drawing/2014/main" id="{D09E9376-9A08-AE4A-9158-E99520ECD95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02"/>
          <a:ext cx="1588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think-cell Folie" r:id="rId7" imgW="470" imgH="469" progId="TCLayout.ActiveDocument.1">
                  <p:embed/>
                </p:oleObj>
              </mc:Choice>
              <mc:Fallback>
                <p:oleObj name="think-cell Folie" r:id="rId7" imgW="470" imgH="469" progId="TCLayout.ActiveDocument.1">
                  <p:embed/>
                  <p:pic>
                    <p:nvPicPr>
                      <p:cNvPr id="6" name="Objekt 1" hidden="1">
                        <a:extLst>
                          <a:ext uri="{FF2B5EF4-FFF2-40B4-BE49-F238E27FC236}">
                            <a16:creationId xmlns:a16="http://schemas.microsoft.com/office/drawing/2014/main" id="{D09E9376-9A08-AE4A-9158-E99520ECD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02"/>
                        <a:ext cx="1588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hape 11">
            <a:extLst>
              <a:ext uri="{FF2B5EF4-FFF2-40B4-BE49-F238E27FC236}">
                <a16:creationId xmlns:a16="http://schemas.microsoft.com/office/drawing/2014/main" id="{1BED168C-6C4C-C74F-B34F-64BFA0618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2" y="0"/>
            <a:ext cx="11199618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Shape 12">
            <a:extLst>
              <a:ext uri="{FF2B5EF4-FFF2-40B4-BE49-F238E27FC236}">
                <a16:creationId xmlns:a16="http://schemas.microsoft.com/office/drawing/2014/main" id="{5A81DB3A-8EAD-4944-891A-3D37CFE595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2324" y="1192533"/>
            <a:ext cx="11199722" cy="41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/>
          <a:lstStyle/>
          <a:p>
            <a:pPr marL="501891" lvl="0" indent="-285750">
              <a:buClr>
                <a:schemeClr val="dk1"/>
              </a:buClr>
              <a:buSzPts val="2000"/>
              <a:tabLst/>
            </a:pPr>
            <a:endParaRPr dirty="0"/>
          </a:p>
        </p:txBody>
      </p:sp>
      <p:cxnSp>
        <p:nvCxnSpPr>
          <p:cNvPr id="10" name="Shape 13">
            <a:extLst>
              <a:ext uri="{FF2B5EF4-FFF2-40B4-BE49-F238E27FC236}">
                <a16:creationId xmlns:a16="http://schemas.microsoft.com/office/drawing/2014/main" id="{B58EB2C0-BA9B-6447-B675-2A9035D665EC}"/>
              </a:ext>
            </a:extLst>
          </p:cNvPr>
          <p:cNvCxnSpPr>
            <a:cxnSpLocks/>
          </p:cNvCxnSpPr>
          <p:nvPr userDrawn="1"/>
        </p:nvCxnSpPr>
        <p:spPr>
          <a:xfrm>
            <a:off x="0" y="1122111"/>
            <a:ext cx="855980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081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&amp; 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C21CB997-BEEC-EF4C-BF35-DB88FC43F945}"/>
              </a:ext>
            </a:extLst>
          </p:cNvPr>
          <p:cNvSpPr txBox="1"/>
          <p:nvPr/>
        </p:nvSpPr>
        <p:spPr>
          <a:xfrm>
            <a:off x="4335979" y="6516088"/>
            <a:ext cx="3520042" cy="24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43" tIns="43209" rIns="86443" bIns="43209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46" i="0" noProof="0">
                <a:solidFill>
                  <a:srgbClr val="595959"/>
                </a:solidFill>
                <a:latin typeface="+mn-lt"/>
                <a:ea typeface="Arial"/>
                <a:cs typeface="Arial"/>
                <a:sym typeface="Arial"/>
              </a:rPr>
              <a:t>Confidentiel – Propriété d’Axionable</a:t>
            </a:r>
          </a:p>
        </p:txBody>
      </p:sp>
      <p:sp>
        <p:nvSpPr>
          <p:cNvPr id="4" name="Shape 28">
            <a:extLst>
              <a:ext uri="{FF2B5EF4-FFF2-40B4-BE49-F238E27FC236}">
                <a16:creationId xmlns:a16="http://schemas.microsoft.com/office/drawing/2014/main" id="{FCACE969-8CC8-0B43-9E02-1CE4344219AC}"/>
              </a:ext>
            </a:extLst>
          </p:cNvPr>
          <p:cNvSpPr txBox="1"/>
          <p:nvPr/>
        </p:nvSpPr>
        <p:spPr>
          <a:xfrm>
            <a:off x="4335979" y="6516088"/>
            <a:ext cx="3520042" cy="24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43" tIns="43209" rIns="86443" bIns="43209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46" i="0" noProof="0">
                <a:solidFill>
                  <a:srgbClr val="595959"/>
                </a:solidFill>
                <a:latin typeface="+mn-lt"/>
                <a:ea typeface="Arial"/>
                <a:cs typeface="Arial"/>
                <a:sym typeface="Arial"/>
              </a:rPr>
              <a:t>Confidentiel – Propriété d’Axionable</a:t>
            </a:r>
          </a:p>
        </p:txBody>
      </p:sp>
      <p:sp>
        <p:nvSpPr>
          <p:cNvPr id="5" name="Shape 11">
            <a:extLst>
              <a:ext uri="{FF2B5EF4-FFF2-40B4-BE49-F238E27FC236}">
                <a16:creationId xmlns:a16="http://schemas.microsoft.com/office/drawing/2014/main" id="{5727A3A3-BCE4-8949-B97B-4C61C8C5C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2" y="0"/>
            <a:ext cx="11199618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AFEB3394-348A-E64B-BFCD-8581CAA0F3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2324" y="1192533"/>
            <a:ext cx="11199722" cy="41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/>
          <a:lstStyle/>
          <a:p>
            <a:pPr marL="501891" lvl="0" indent="-285750">
              <a:buClr>
                <a:schemeClr val="dk1"/>
              </a:buClr>
              <a:buSzPts val="2000"/>
              <a:tabLst/>
            </a:pPr>
            <a:endParaRPr dirty="0"/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C018FB49-14CC-574C-9A06-D76875BB201D}"/>
              </a:ext>
            </a:extLst>
          </p:cNvPr>
          <p:cNvCxnSpPr>
            <a:cxnSpLocks/>
          </p:cNvCxnSpPr>
          <p:nvPr userDrawn="1"/>
        </p:nvCxnSpPr>
        <p:spPr>
          <a:xfrm>
            <a:off x="0" y="1122111"/>
            <a:ext cx="855980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51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oleObject" Target="../embeddings/oleObject2.bin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89" y="1502"/>
          <a:ext cx="1588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Folie" r:id="rId9" imgW="470" imgH="469" progId="TCLayout.ActiveDocument.1">
                  <p:embed/>
                </p:oleObj>
              </mc:Choice>
              <mc:Fallback>
                <p:oleObj name="think-cell Folie" r:id="rId9" imgW="470" imgH="46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02"/>
                        <a:ext cx="1588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0"/>
          <p:cNvSpPr txBox="1"/>
          <p:nvPr/>
        </p:nvSpPr>
        <p:spPr>
          <a:xfrm>
            <a:off x="11109742" y="6571319"/>
            <a:ext cx="622304" cy="1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5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Objekt 1" hidden="1">
            <a:extLst>
              <a:ext uri="{FF2B5EF4-FFF2-40B4-BE49-F238E27FC236}">
                <a16:creationId xmlns:a16="http://schemas.microsoft.com/office/drawing/2014/main" id="{3697399E-96FD-E54A-93F7-E6FF87AD5A59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589" y="1502"/>
          <a:ext cx="1588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think-cell Folie" r:id="rId11" imgW="470" imgH="469" progId="TCLayout.ActiveDocument.1">
                  <p:embed/>
                </p:oleObj>
              </mc:Choice>
              <mc:Fallback>
                <p:oleObj name="think-cell Folie" r:id="rId11" imgW="470" imgH="469" progId="TCLayout.ActiveDocument.1">
                  <p:embed/>
                  <p:pic>
                    <p:nvPicPr>
                      <p:cNvPr id="8" name="Objekt 1" hidden="1">
                        <a:extLst>
                          <a:ext uri="{FF2B5EF4-FFF2-40B4-BE49-F238E27FC236}">
                            <a16:creationId xmlns:a16="http://schemas.microsoft.com/office/drawing/2014/main" id="{3697399E-96FD-E54A-93F7-E6FF87AD5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02"/>
                        <a:ext cx="1588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737D73D-7F63-1F44-A608-9B89DE59C54B}"/>
              </a:ext>
            </a:extLst>
          </p:cNvPr>
          <p:cNvSpPr/>
          <p:nvPr userDrawn="1"/>
        </p:nvSpPr>
        <p:spPr>
          <a:xfrm>
            <a:off x="1209356" y="6513407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1050" b="1" i="0" u="none" strike="noStrike" cap="none" dirty="0">
                <a:solidFill>
                  <a:schemeClr val="tx1"/>
                </a:solidFill>
                <a:latin typeface="Gadugi" panose="020F0502020204030204" pitchFamily="34" charset="0"/>
                <a:ea typeface="Bodoni Ornaments" pitchFamily="2" charset="0"/>
                <a:cs typeface="Tahoma" panose="020B0604030504040204" pitchFamily="34" charset="0"/>
                <a:sym typeface="Arial"/>
              </a:rPr>
              <a:t>- SSO GESTE</a:t>
            </a:r>
            <a:endParaRPr lang="fr-FR" sz="1050" b="1" i="0" u="none" strike="noStrike" cap="none" dirty="0">
              <a:solidFill>
                <a:schemeClr val="tx1"/>
              </a:solidFill>
              <a:latin typeface="Gadugi" panose="020F0502020204030204" pitchFamily="34" charset="0"/>
              <a:ea typeface="Bodoni Ornaments" pitchFamily="2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2279E2-84AB-6742-9A4D-472EA5E70CB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8" y="6549192"/>
            <a:ext cx="891028" cy="1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8" r:id="rId2"/>
    <p:sldLayoutId id="2147483690" r:id="rId3"/>
    <p:sldLayoutId id="214748369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90513" marR="0" lvl="0" indent="-29051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Police système"/>
        <a:buNone/>
        <a:tabLst/>
        <a:defRPr sz="1400" b="0" i="0" u="none" strike="noStrike" cap="none" dirty="0">
          <a:solidFill>
            <a:schemeClr val="dk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tiff"/><Relationship Id="rId18" Type="http://schemas.openxmlformats.org/officeDocument/2006/relationships/image" Target="../media/image20.tiff"/><Relationship Id="rId26" Type="http://schemas.openxmlformats.org/officeDocument/2006/relationships/image" Target="../media/image28.tiff"/><Relationship Id="rId39" Type="http://schemas.openxmlformats.org/officeDocument/2006/relationships/image" Target="../media/image41.tiff"/><Relationship Id="rId21" Type="http://schemas.openxmlformats.org/officeDocument/2006/relationships/image" Target="../media/image23.tiff"/><Relationship Id="rId34" Type="http://schemas.openxmlformats.org/officeDocument/2006/relationships/image" Target="../media/image36.tiff"/><Relationship Id="rId42" Type="http://schemas.openxmlformats.org/officeDocument/2006/relationships/image" Target="../media/image44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tiff"/><Relationship Id="rId20" Type="http://schemas.openxmlformats.org/officeDocument/2006/relationships/image" Target="../media/image22.tiff"/><Relationship Id="rId29" Type="http://schemas.openxmlformats.org/officeDocument/2006/relationships/image" Target="../media/image31.tiff"/><Relationship Id="rId41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24" Type="http://schemas.openxmlformats.org/officeDocument/2006/relationships/image" Target="../media/image26.png"/><Relationship Id="rId32" Type="http://schemas.openxmlformats.org/officeDocument/2006/relationships/image" Target="../media/image34.tiff"/><Relationship Id="rId37" Type="http://schemas.openxmlformats.org/officeDocument/2006/relationships/image" Target="../media/image39.tiff"/><Relationship Id="rId40" Type="http://schemas.openxmlformats.org/officeDocument/2006/relationships/image" Target="../media/image42.tiff"/><Relationship Id="rId5" Type="http://schemas.openxmlformats.org/officeDocument/2006/relationships/image" Target="../media/image7.png"/><Relationship Id="rId15" Type="http://schemas.openxmlformats.org/officeDocument/2006/relationships/image" Target="../media/image17.tiff"/><Relationship Id="rId23" Type="http://schemas.openxmlformats.org/officeDocument/2006/relationships/image" Target="../media/image25.tiff"/><Relationship Id="rId28" Type="http://schemas.openxmlformats.org/officeDocument/2006/relationships/image" Target="../media/image30.tiff"/><Relationship Id="rId36" Type="http://schemas.openxmlformats.org/officeDocument/2006/relationships/image" Target="../media/image38.tiff"/><Relationship Id="rId10" Type="http://schemas.openxmlformats.org/officeDocument/2006/relationships/image" Target="../media/image12.tiff"/><Relationship Id="rId19" Type="http://schemas.openxmlformats.org/officeDocument/2006/relationships/image" Target="../media/image21.tiff"/><Relationship Id="rId31" Type="http://schemas.openxmlformats.org/officeDocument/2006/relationships/image" Target="../media/image33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tiff"/><Relationship Id="rId22" Type="http://schemas.openxmlformats.org/officeDocument/2006/relationships/image" Target="../media/image24.tiff"/><Relationship Id="rId27" Type="http://schemas.openxmlformats.org/officeDocument/2006/relationships/image" Target="../media/image29.tiff"/><Relationship Id="rId30" Type="http://schemas.openxmlformats.org/officeDocument/2006/relationships/image" Target="../media/image32.tiff"/><Relationship Id="rId35" Type="http://schemas.openxmlformats.org/officeDocument/2006/relationships/image" Target="../media/image37.tiff"/><Relationship Id="rId43" Type="http://schemas.openxmlformats.org/officeDocument/2006/relationships/image" Target="../media/image45.tiff"/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5" Type="http://schemas.openxmlformats.org/officeDocument/2006/relationships/image" Target="../media/image27.png"/><Relationship Id="rId33" Type="http://schemas.openxmlformats.org/officeDocument/2006/relationships/image" Target="../media/image35.tiff"/><Relationship Id="rId38" Type="http://schemas.openxmlformats.org/officeDocument/2006/relationships/image" Target="../media/image4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hyperlink" Target="a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73BC7F5E-BCDA-434B-912A-C74B6803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3" y="432260"/>
            <a:ext cx="8478982" cy="2394068"/>
          </a:xfrm>
        </p:spPr>
        <p:txBody>
          <a:bodyPr anchor="ctr"/>
          <a:lstStyle/>
          <a:p>
            <a:pPr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fr-FR" sz="4400" b="1" dirty="0">
                <a:latin typeface="Miriam Libre"/>
                <a:cs typeface="Miriam Libre"/>
              </a:rPr>
              <a:t>Single-</a:t>
            </a:r>
            <a:r>
              <a:rPr lang="fr-FR" sz="4400" b="1" dirty="0" err="1">
                <a:latin typeface="Miriam Libre"/>
                <a:cs typeface="Miriam Libre"/>
              </a:rPr>
              <a:t>Sign</a:t>
            </a:r>
            <a:r>
              <a:rPr lang="fr-FR" sz="4400" b="1" dirty="0">
                <a:latin typeface="Miriam Libre"/>
                <a:cs typeface="Miriam Libre"/>
              </a:rPr>
              <a:t>-On GESTE</a:t>
            </a:r>
            <a:br>
              <a:rPr lang="fr-FR" sz="4400" dirty="0">
                <a:latin typeface="Miriam Libre"/>
                <a:cs typeface="Miriam Libre"/>
              </a:rPr>
            </a:br>
            <a:r>
              <a:rPr lang="fr-FR" sz="4400" dirty="0">
                <a:latin typeface="Miriam Libre"/>
                <a:cs typeface="Miriam Libre"/>
              </a:rPr>
              <a:t>« </a:t>
            </a:r>
            <a:r>
              <a:rPr lang="fr-FR" sz="3600" dirty="0">
                <a:latin typeface="Miriam Libre"/>
                <a:cs typeface="Miriam Libre"/>
              </a:rPr>
              <a:t>Le salut des éditeurs de contenu viendra du surf logué ! »</a:t>
            </a:r>
            <a:endParaRPr lang="fr-FR" sz="4400" dirty="0">
              <a:latin typeface="Miriam Libre"/>
              <a:cs typeface="Miriam Libre"/>
            </a:endParaRPr>
          </a:p>
        </p:txBody>
      </p:sp>
    </p:spTree>
    <p:extLst>
      <p:ext uri="{BB962C8B-B14F-4D97-AF65-F5344CB8AC3E}">
        <p14:creationId xmlns:p14="http://schemas.microsoft.com/office/powerpoint/2010/main" val="357124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80B894E-E731-7049-B8E5-0B4CAEE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 err="1">
                <a:solidFill>
                  <a:srgbClr val="D03350"/>
                </a:solidFill>
                <a:latin typeface="Miriam Libre"/>
                <a:cs typeface="Miriam Libre"/>
              </a:rPr>
              <a:t>Executive</a:t>
            </a: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 </a:t>
            </a:r>
            <a:r>
              <a:rPr lang="fr-FR" sz="2800" b="1" dirty="0" err="1">
                <a:solidFill>
                  <a:srgbClr val="D03350"/>
                </a:solidFill>
                <a:latin typeface="Miriam Libre"/>
                <a:cs typeface="Miriam Libre"/>
              </a:rPr>
              <a:t>Summary</a:t>
            </a:r>
            <a:b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</a:b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Un Login Unique Pour L’ensemble Des éditeurs De contenu Français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D818FB51-6DD1-394C-8BC4-F637C199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108" y="1522159"/>
            <a:ext cx="6229326" cy="251129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1444" tIns="265733" rIns="221444" bIns="88578"/>
          <a:lstStyle>
            <a:lvl1pPr marL="177800" indent="-1778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2288" indent="-1651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Cette initiative revêt un caractère stratégique pour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garantir la rentabilité et la pérennité des éditeurs de contenu français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dans un écosystème ultra dominé par les GAFA particulièrement avancés en matière de data</a:t>
            </a:r>
          </a:p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endParaRPr lang="fr-FR" sz="11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permet d’envisager des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synergies fortes 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faire exister une marque B2C pour le login, mutualiser l’investissement, faciliter le lobbying, etc.</a:t>
            </a:r>
          </a:p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buFont typeface="Arial" panose="020B0604020202020204" pitchFamily="34" charset="0"/>
              <a:buChar char="•"/>
              <a:tabLst>
                <a:tab pos="1046065" algn="l"/>
              </a:tabLst>
            </a:pPr>
            <a:endParaRPr lang="fr-FR" sz="11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buFont typeface="Arial" panose="020B0604020202020204" pitchFamily="34" charset="0"/>
              <a:buChar char="•"/>
              <a:tabLst>
                <a:tab pos="1046065" algn="l"/>
              </a:tabLst>
            </a:pPr>
            <a:endParaRPr lang="fr-FR" sz="11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672" lvl="1" indent="-281232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buFont typeface="Arial" panose="020B0604020202020204" pitchFamily="34" charset="0"/>
              <a:buChar char="•"/>
              <a:tabLst>
                <a:tab pos="1046065" algn="l"/>
              </a:tabLst>
            </a:pPr>
            <a:endParaRPr lang="fr-FR" sz="11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A71145E2-6ABB-F242-8261-6AB1CD80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899" y="1421256"/>
            <a:ext cx="1830611" cy="206659"/>
          </a:xfrm>
          <a:prstGeom prst="roundRect">
            <a:avLst/>
          </a:prstGeom>
          <a:solidFill>
            <a:srgbClr val="D0335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1097">
              <a:defRPr/>
            </a:pPr>
            <a:r>
              <a:rPr lang="fr-FR" altLang="fr-FR" sz="1292" b="1" dirty="0">
                <a:solidFill>
                  <a:schemeClr val="bg1"/>
                </a:solidFill>
                <a:latin typeface="+mn-lt"/>
                <a:ea typeface="ＭＳ Ｐゴシック"/>
                <a:cs typeface="Calibri" panose="020F0502020204030204" pitchFamily="34" charset="0"/>
              </a:rPr>
              <a:t>Contexte et enjeux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BE66DA52-58C7-B742-A8F0-3FFD47C7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108" y="4236400"/>
            <a:ext cx="6229326" cy="213099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1444" tIns="265733" rIns="221444" bIns="88578" anchor="ctr"/>
          <a:lstStyle>
            <a:lvl1pPr marL="177800" indent="-1778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2288" indent="-1651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32672" lvl="1" indent="-281232" algn="just" defTabSz="872164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L’alliance SSO GESTE vise à soutenir les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 d’usages data-</a:t>
            </a:r>
            <a:r>
              <a:rPr lang="fr-FR" sz="1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éditeurs (monétisation, connaissance client, personnalisation...) tout en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anticipant </a:t>
            </a:r>
            <a:r>
              <a:rPr lang="fr-FR" sz="1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e-Privacy</a:t>
            </a:r>
            <a:endParaRPr lang="fr-FR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672" lvl="1" indent="-281232" algn="just" defTabSz="872164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a pour ambition de regrouper plus de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éditeurs 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les deux années à venir</a:t>
            </a:r>
            <a:endParaRPr lang="fr-FR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672" lvl="1" indent="-281232" algn="just" defTabSz="872164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Intégration de la solution 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chaque site et application des éditeurs participants</a:t>
            </a:r>
          </a:p>
          <a:p>
            <a:pPr marL="432672" lvl="1" indent="-281232" algn="just" defTabSz="872164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Police système"/>
              <a:buChar char="&gt;"/>
              <a:tabLst>
                <a:tab pos="1046065" algn="l"/>
              </a:tabLst>
            </a:pP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Maintien de la solution</a:t>
            </a:r>
            <a:r>
              <a:rPr lang="fr-F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évolutions fonctionnelles, et 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intégration de nouveaux éditeurs</a:t>
            </a:r>
            <a:r>
              <a:rPr lang="fr-F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 projet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CC5AABA3-E110-494A-8D3F-916053A9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899" y="4132692"/>
            <a:ext cx="1830611" cy="206659"/>
          </a:xfrm>
          <a:prstGeom prst="roundRect">
            <a:avLst/>
          </a:prstGeom>
          <a:solidFill>
            <a:srgbClr val="D0335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1097">
              <a:defRPr/>
            </a:pPr>
            <a:r>
              <a:rPr lang="fr-FR" altLang="fr-FR" sz="1292" b="1">
                <a:solidFill>
                  <a:schemeClr val="bg1"/>
                </a:solidFill>
                <a:latin typeface="+mn-lt"/>
                <a:ea typeface="ＭＳ Ｐゴシック"/>
                <a:cs typeface="Calibri" panose="020F0502020204030204" pitchFamily="34" charset="0"/>
              </a:rPr>
              <a:t>Objectifs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02B1FEC9-4160-7347-80E3-14528754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41" y="1522159"/>
            <a:ext cx="3299842" cy="1377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2866" rIns="132866" bIns="0" anchor="ctr"/>
          <a:lstStyle>
            <a:lvl1pPr marL="177800" indent="-1778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2288" indent="-1651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51441" lvl="1" indent="0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tabLst>
                <a:tab pos="1046065" algn="l"/>
              </a:tabLst>
            </a:pP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est mené en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Agile</a:t>
            </a:r>
            <a:r>
              <a:rPr 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l’ensemble des éditeurs, fondateurs comme utilisateurs, ce qui en fait l’une des initiatives Agiles multi-entreprises </a:t>
            </a:r>
            <a:r>
              <a:rPr 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plus ambitieuses de France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C5A9E7E5-33A8-CF46-BE87-55931DA5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969" y="1421256"/>
            <a:ext cx="1686990" cy="204231"/>
          </a:xfrm>
          <a:prstGeom prst="roundRect">
            <a:avLst/>
          </a:prstGeom>
          <a:solidFill>
            <a:srgbClr val="D0335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1097">
              <a:defRPr/>
            </a:pPr>
            <a:r>
              <a:rPr lang="fr-FR" altLang="fr-FR" sz="1292" b="1">
                <a:solidFill>
                  <a:schemeClr val="bg1"/>
                </a:solidFill>
                <a:latin typeface="+mn-lt"/>
                <a:ea typeface="ＭＳ Ｐゴシック"/>
                <a:cs typeface="Calibri" panose="020F0502020204030204" pitchFamily="34" charset="0"/>
              </a:rPr>
              <a:t>Notre valeur ajoutée</a:t>
            </a: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4C1C02C3-82F6-8543-BDB6-8A51947D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41" y="4990078"/>
            <a:ext cx="3299842" cy="1377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2866" rIns="132866" bIns="0" anchor="ctr"/>
          <a:lstStyle>
            <a:lvl1pPr marL="177800" indent="-1778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2288" indent="-1651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51441" lvl="1" indent="0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tabLst>
                <a:tab pos="1046065" algn="l"/>
              </a:tabLst>
            </a:pP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ensemble de solutions techniques ont été évaluées, et un </a:t>
            </a:r>
            <a:r>
              <a:rPr lang="fr-FR" alt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partenaire a été sélectionné</a:t>
            </a: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la gestion du login et de l’identité.</a:t>
            </a:r>
          </a:p>
          <a:p>
            <a:pPr marL="151441" lvl="1" indent="0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tabLst>
                <a:tab pos="1046065" algn="l"/>
              </a:tabLst>
            </a:pP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projet témoigne de la </a:t>
            </a:r>
            <a:r>
              <a:rPr lang="fr-FR" alt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confiance</a:t>
            </a: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accordée à l’alliance SSO GESTE par l’ensemble du secteur des éditeurs de contenu Français</a:t>
            </a:r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59D61FB8-36C2-664D-B30C-FE75D29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969" y="4889174"/>
            <a:ext cx="1686990" cy="204231"/>
          </a:xfrm>
          <a:prstGeom prst="roundRect">
            <a:avLst/>
          </a:prstGeom>
          <a:solidFill>
            <a:srgbClr val="D0335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1097">
              <a:defRPr/>
            </a:pPr>
            <a:r>
              <a:rPr lang="fr-FR" altLang="fr-FR" sz="1292" b="1">
                <a:solidFill>
                  <a:schemeClr val="bg1"/>
                </a:solidFill>
                <a:latin typeface="+mn-lt"/>
                <a:ea typeface="ＭＳ Ｐゴシック"/>
                <a:cs typeface="Calibri" panose="020F0502020204030204" pitchFamily="34" charset="0"/>
              </a:rPr>
              <a:t>Résultats à date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42CD377F-B075-0244-BA82-4A26A174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41" y="3256119"/>
            <a:ext cx="3299842" cy="1377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2866" rIns="132866" bIns="0"/>
          <a:lstStyle>
            <a:lvl1pPr marL="177800" indent="-1778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2288" indent="-1651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51441" lvl="1" indent="0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tabLst>
                <a:tab pos="1046065" algn="l"/>
              </a:tabLst>
            </a:pPr>
            <a:r>
              <a:rPr lang="fr-FR" alt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</a:t>
            </a: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grands principes du projet, du périmètre, de la gouvernance, </a:t>
            </a:r>
            <a:r>
              <a:rPr lang="fr-FR" alt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mobilisation</a:t>
            </a: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éditeurs fondateurs, recherche de financements, </a:t>
            </a:r>
            <a:r>
              <a:rPr lang="fr-FR" altLang="fr-FR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conception</a:t>
            </a: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solution.</a:t>
            </a:r>
          </a:p>
          <a:p>
            <a:pPr marL="151441" lvl="1" indent="0" algn="just" defTabSz="872164" fontAlgn="base">
              <a:spcBef>
                <a:spcPts val="167"/>
              </a:spcBef>
              <a:spcAft>
                <a:spcPct val="0"/>
              </a:spcAft>
              <a:buClr>
                <a:srgbClr val="009EC0"/>
              </a:buClr>
              <a:tabLst>
                <a:tab pos="1046065" algn="l"/>
              </a:tabLst>
            </a:pPr>
            <a:r>
              <a:rPr lang="fr-FR" altLang="fr-FR" sz="11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phases de cadrage sont terminées et le SSO GESTE travaille maintenant sur la construction du MVP et l’intégration pilote</a:t>
            </a:r>
            <a:endParaRPr lang="fr-FR" altLang="fr-FR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25A77241-BB36-1346-84C1-77B749A4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969" y="3155216"/>
            <a:ext cx="1686990" cy="204231"/>
          </a:xfrm>
          <a:prstGeom prst="roundRect">
            <a:avLst/>
          </a:prstGeom>
          <a:solidFill>
            <a:srgbClr val="D0335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1097">
              <a:defRPr/>
            </a:pPr>
            <a:r>
              <a:rPr lang="fr-FR" altLang="fr-FR" sz="1292" b="1">
                <a:solidFill>
                  <a:schemeClr val="bg1"/>
                </a:solidFill>
                <a:latin typeface="+mn-lt"/>
                <a:ea typeface="ＭＳ Ｐゴシック"/>
                <a:cs typeface="Calibri" panose="020F0502020204030204" pitchFamily="34" charset="0"/>
              </a:rPr>
              <a:t>Activités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705F2E8A-87A0-1548-947B-C4AB247EE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015" y="3150304"/>
            <a:ext cx="664331" cy="66433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976B1FD-1486-C843-924A-02C28944A8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606" y="3150304"/>
            <a:ext cx="664331" cy="664331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FDD7CA41-6CF1-944E-901F-F40BBD87A6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87" y="3150304"/>
            <a:ext cx="664331" cy="6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E9E0858-3A3B-4241-B0A9-3EBEAF88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99" y="99750"/>
            <a:ext cx="10218001" cy="10584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  <a:sym typeface="Miriam Libre"/>
              </a:rPr>
              <a:t>L’association Single </a:t>
            </a:r>
            <a:r>
              <a:rPr lang="fr-FR" sz="2800" b="1" dirty="0" err="1">
                <a:solidFill>
                  <a:srgbClr val="D03350"/>
                </a:solidFill>
                <a:latin typeface="Miriam Libre"/>
                <a:cs typeface="Miriam Libre"/>
                <a:sym typeface="Miriam Libre"/>
              </a:rPr>
              <a:t>Sign</a:t>
            </a: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  <a:sym typeface="Miriam Libre"/>
              </a:rPr>
              <a:t> On (SSO) GESTE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1C30FA-16A5-C94C-BE90-ACDCACE6DFA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8305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Inspiré par les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meilleures pratiques 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des GAFA, le SSO GESTE se donne pour mission d’activer la </a:t>
            </a:r>
            <a:r>
              <a:rPr lang="fr-FR" sz="1600" b="1" dirty="0" err="1">
                <a:solidFill>
                  <a:srgbClr val="182A2E"/>
                </a:solidFill>
                <a:latin typeface="Barlow"/>
              </a:rPr>
              <a:t>plateformisation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 des éditeurs de contenu français.</a:t>
            </a:r>
            <a:endParaRPr lang="fr-FR" sz="1600" b="1" dirty="0">
              <a:latin typeface="Gadugi" panose="020F0502020204030204" pitchFamily="34" charset="0"/>
              <a:ea typeface="Bodoni Ornaments" pitchFamily="2" charset="0"/>
              <a:cs typeface="Gadugi" panose="020F0502020204030204" pitchFamily="34" charset="0"/>
            </a:endParaRPr>
          </a:p>
        </p:txBody>
      </p:sp>
      <p:sp>
        <p:nvSpPr>
          <p:cNvPr id="48" name="Rectangle : coins arrondis 94">
            <a:extLst>
              <a:ext uri="{FF2B5EF4-FFF2-40B4-BE49-F238E27FC236}">
                <a16:creationId xmlns:a16="http://schemas.microsoft.com/office/drawing/2014/main" id="{4993BF3A-C8D7-A144-8593-84522F88FD86}"/>
              </a:ext>
            </a:extLst>
          </p:cNvPr>
          <p:cNvSpPr/>
          <p:nvPr/>
        </p:nvSpPr>
        <p:spPr>
          <a:xfrm>
            <a:off x="6062637" y="2335926"/>
            <a:ext cx="5228625" cy="3819626"/>
          </a:xfrm>
          <a:prstGeom prst="roundRect">
            <a:avLst>
              <a:gd name="adj" fmla="val 3355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49" name="Rectangle : coins arrondis 95">
            <a:extLst>
              <a:ext uri="{FF2B5EF4-FFF2-40B4-BE49-F238E27FC236}">
                <a16:creationId xmlns:a16="http://schemas.microsoft.com/office/drawing/2014/main" id="{2EEF1C99-81BB-7649-B473-DDCF1595C0EB}"/>
              </a:ext>
            </a:extLst>
          </p:cNvPr>
          <p:cNvSpPr/>
          <p:nvPr/>
        </p:nvSpPr>
        <p:spPr>
          <a:xfrm>
            <a:off x="1125836" y="2335927"/>
            <a:ext cx="4216815" cy="3819625"/>
          </a:xfrm>
          <a:prstGeom prst="roundRect">
            <a:avLst>
              <a:gd name="adj" fmla="val 3355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4" dirty="0"/>
          </a:p>
        </p:txBody>
      </p:sp>
      <p:sp>
        <p:nvSpPr>
          <p:cNvPr id="50" name="Rectangle : coins arrondis 96">
            <a:extLst>
              <a:ext uri="{FF2B5EF4-FFF2-40B4-BE49-F238E27FC236}">
                <a16:creationId xmlns:a16="http://schemas.microsoft.com/office/drawing/2014/main" id="{64C901CA-C041-1148-B8F0-198197B52C24}"/>
              </a:ext>
            </a:extLst>
          </p:cNvPr>
          <p:cNvSpPr/>
          <p:nvPr/>
        </p:nvSpPr>
        <p:spPr>
          <a:xfrm>
            <a:off x="6258193" y="2676944"/>
            <a:ext cx="4869110" cy="3324220"/>
          </a:xfrm>
          <a:prstGeom prst="roundRect">
            <a:avLst>
              <a:gd name="adj" fmla="val 237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51" name="Triangle 50">
            <a:extLst>
              <a:ext uri="{FF2B5EF4-FFF2-40B4-BE49-F238E27FC236}">
                <a16:creationId xmlns:a16="http://schemas.microsoft.com/office/drawing/2014/main" id="{4A04122E-7F05-5A41-B770-A84AA983151C}"/>
              </a:ext>
            </a:extLst>
          </p:cNvPr>
          <p:cNvSpPr/>
          <p:nvPr/>
        </p:nvSpPr>
        <p:spPr>
          <a:xfrm rot="5400000">
            <a:off x="4806268" y="4317207"/>
            <a:ext cx="1659399" cy="169678"/>
          </a:xfrm>
          <a:prstGeom prst="triangle">
            <a:avLst/>
          </a:prstGeom>
          <a:solidFill>
            <a:srgbClr val="D0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A892464-1060-1A4D-9E4E-B672EB0A01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878" y="5588213"/>
            <a:ext cx="991774" cy="22616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3D78283-B5D0-3C4A-9AD5-7580CC5EFB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893" y="3273867"/>
            <a:ext cx="948503" cy="18933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5FA6CD6-8F27-FC48-93C6-BCB3C2E31F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83" y="5501339"/>
            <a:ext cx="942136" cy="33907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89C8ABE0-F781-0446-AEBB-9CE957C79D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349" y="5544359"/>
            <a:ext cx="762711" cy="379576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F3C2EB7A-12F3-684C-9868-317677B7A1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83" y="3516753"/>
            <a:ext cx="993283" cy="218673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CFA84593-0EEE-E842-A45F-DB9EE3F492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85" y="2927579"/>
            <a:ext cx="1458312" cy="25705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6EF4CB8D-94A2-EB44-97F8-B75FCA471A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82" y="2849918"/>
            <a:ext cx="658338" cy="476299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C7D64B9-385A-9341-A2E7-66072EF621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216" y="5040748"/>
            <a:ext cx="658338" cy="41914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58196EC4-CD8E-3342-970D-6537CBBFAB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547" y="5512175"/>
            <a:ext cx="852013" cy="33879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A056A362-BE1D-FA44-8EB2-8A030259384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983" y="4353686"/>
            <a:ext cx="789528" cy="25246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DC4D489-3758-334E-A2A2-05B8BE83683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698" y="5031005"/>
            <a:ext cx="401482" cy="40148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78686585-CC78-E844-B73A-53187DAEFAF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158" y="5197683"/>
            <a:ext cx="852013" cy="20650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629CA2E-D9F2-0344-8606-AC6080831C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848" y="5114112"/>
            <a:ext cx="769491" cy="309196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FF4D617E-2F48-4A41-8A62-444CF0096C8C}"/>
              </a:ext>
            </a:extLst>
          </p:cNvPr>
          <p:cNvGrpSpPr>
            <a:grpSpLocks noChangeAspect="1"/>
          </p:cNvGrpSpPr>
          <p:nvPr/>
        </p:nvGrpSpPr>
        <p:grpSpPr>
          <a:xfrm>
            <a:off x="6547983" y="5114112"/>
            <a:ext cx="936549" cy="277981"/>
            <a:chOff x="2559388" y="5915420"/>
            <a:chExt cx="2050731" cy="432950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C34836B-F941-A345-8FFD-4999A36AB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9388" y="5986820"/>
              <a:ext cx="2050731" cy="361550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7505B57E-70AA-B440-89E4-AC586D3D0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03"/>
            <a:stretch/>
          </p:blipFill>
          <p:spPr>
            <a:xfrm>
              <a:off x="3214405" y="5915420"/>
              <a:ext cx="740696" cy="104578"/>
            </a:xfrm>
            <a:prstGeom prst="rect">
              <a:avLst/>
            </a:prstGeom>
          </p:spPr>
        </p:pic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4132814B-4C33-FF42-A246-CD986CBEAC1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83" y="4715185"/>
            <a:ext cx="943900" cy="23468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FE5BED4D-3C4F-4144-97F6-5DED3849F8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909" y="2937920"/>
            <a:ext cx="962141" cy="30818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670A248-D117-284E-9C0E-437E7DA7879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1940" y="3429704"/>
            <a:ext cx="1141212" cy="23257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136A2AF6-9111-AA43-91B1-CBE977C4683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84" y="3896958"/>
            <a:ext cx="876629" cy="31026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9E640FD-03A6-D94D-9A1E-657D31E498B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8295" y="3767711"/>
            <a:ext cx="1164567" cy="266073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57E80A6-8DDB-4945-906A-2794DFEEE51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037" y="4621662"/>
            <a:ext cx="888768" cy="3509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49D1655C-627B-4B40-B2AD-F234624B2E7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8"/>
          <a:stretch/>
        </p:blipFill>
        <p:spPr>
          <a:xfrm>
            <a:off x="10061563" y="2975249"/>
            <a:ext cx="736858" cy="350967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F843BB79-4C93-AA42-B190-3E1C66F95D5C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563" y="4154240"/>
            <a:ext cx="956080" cy="309232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628BAA7D-D0EF-1045-B3D6-DE7199CB448B}"/>
              </a:ext>
            </a:extLst>
          </p:cNvPr>
          <p:cNvSpPr txBox="1"/>
          <p:nvPr/>
        </p:nvSpPr>
        <p:spPr>
          <a:xfrm>
            <a:off x="9219904" y="2335929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Univers média français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07A49A6-CA7C-1D48-BFD4-1C7CE119C062}"/>
              </a:ext>
            </a:extLst>
          </p:cNvPr>
          <p:cNvSpPr/>
          <p:nvPr/>
        </p:nvSpPr>
        <p:spPr>
          <a:xfrm>
            <a:off x="3172595" y="4309169"/>
            <a:ext cx="573395" cy="573395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6EE21C8-3B20-CF46-8282-6A507B7E1581}"/>
              </a:ext>
            </a:extLst>
          </p:cNvPr>
          <p:cNvSpPr/>
          <p:nvPr/>
        </p:nvSpPr>
        <p:spPr>
          <a:xfrm>
            <a:off x="4341009" y="3711655"/>
            <a:ext cx="573395" cy="573395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6E7C224-7163-5244-9430-0BF39EB5E7D5}"/>
              </a:ext>
            </a:extLst>
          </p:cNvPr>
          <p:cNvSpPr/>
          <p:nvPr/>
        </p:nvSpPr>
        <p:spPr>
          <a:xfrm>
            <a:off x="3826523" y="4328694"/>
            <a:ext cx="849290" cy="849290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43A3FA74-2432-1349-B6FA-6A907015AAB7}"/>
              </a:ext>
            </a:extLst>
          </p:cNvPr>
          <p:cNvCxnSpPr>
            <a:cxnSpLocks/>
          </p:cNvCxnSpPr>
          <p:nvPr/>
        </p:nvCxnSpPr>
        <p:spPr>
          <a:xfrm flipH="1" flipV="1">
            <a:off x="2405765" y="5089413"/>
            <a:ext cx="264311" cy="340797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7E5E07A4-5A42-4948-BC7D-69B7864E4C6A}"/>
              </a:ext>
            </a:extLst>
          </p:cNvPr>
          <p:cNvSpPr/>
          <p:nvPr/>
        </p:nvSpPr>
        <p:spPr>
          <a:xfrm>
            <a:off x="2520370" y="5386733"/>
            <a:ext cx="396455" cy="396457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00F8765-6CAA-7D4B-A10A-B1DBFBEAD9F3}"/>
              </a:ext>
            </a:extLst>
          </p:cNvPr>
          <p:cNvSpPr/>
          <p:nvPr/>
        </p:nvSpPr>
        <p:spPr>
          <a:xfrm>
            <a:off x="1565876" y="5346131"/>
            <a:ext cx="396455" cy="396457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8255D92D-0CC9-E64C-8F32-11FDAFA552D2}"/>
              </a:ext>
            </a:extLst>
          </p:cNvPr>
          <p:cNvSpPr/>
          <p:nvPr/>
        </p:nvSpPr>
        <p:spPr>
          <a:xfrm>
            <a:off x="1284020" y="4854384"/>
            <a:ext cx="396455" cy="396457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25149387-583E-0348-8AE5-B068A6E8841B}"/>
              </a:ext>
            </a:extLst>
          </p:cNvPr>
          <p:cNvSpPr/>
          <p:nvPr/>
        </p:nvSpPr>
        <p:spPr>
          <a:xfrm>
            <a:off x="1673412" y="4217225"/>
            <a:ext cx="458923" cy="458923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DD2278-5FC8-C54C-936C-B7B809E4950E}"/>
              </a:ext>
            </a:extLst>
          </p:cNvPr>
          <p:cNvSpPr/>
          <p:nvPr/>
        </p:nvSpPr>
        <p:spPr>
          <a:xfrm>
            <a:off x="2062664" y="4673052"/>
            <a:ext cx="658073" cy="658072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A8EED30-DB14-1A47-8F2B-90C74B01F7BD}"/>
              </a:ext>
            </a:extLst>
          </p:cNvPr>
          <p:cNvSpPr/>
          <p:nvPr/>
        </p:nvSpPr>
        <p:spPr>
          <a:xfrm>
            <a:off x="1432094" y="3187012"/>
            <a:ext cx="497502" cy="497502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40A89B6-A24A-6642-8031-E8CF26F6D2FF}"/>
              </a:ext>
            </a:extLst>
          </p:cNvPr>
          <p:cNvSpPr/>
          <p:nvPr/>
        </p:nvSpPr>
        <p:spPr>
          <a:xfrm>
            <a:off x="2992453" y="2878205"/>
            <a:ext cx="497502" cy="497502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2E69081-13AA-0649-8813-B464A19D4CAA}"/>
              </a:ext>
            </a:extLst>
          </p:cNvPr>
          <p:cNvSpPr/>
          <p:nvPr/>
        </p:nvSpPr>
        <p:spPr>
          <a:xfrm>
            <a:off x="2099153" y="3212408"/>
            <a:ext cx="842436" cy="842436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FDAAC86A-7BFE-174B-83A6-03FCD3AC6A6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622" y="3384877"/>
            <a:ext cx="497502" cy="497502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ED0C71B1-FD85-CA44-AA5F-38354C8F89D1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855" y="3279741"/>
            <a:ext cx="312043" cy="312043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sp>
        <p:nvSpPr>
          <p:cNvPr id="91" name="Ellipse 90">
            <a:extLst>
              <a:ext uri="{FF2B5EF4-FFF2-40B4-BE49-F238E27FC236}">
                <a16:creationId xmlns:a16="http://schemas.microsoft.com/office/drawing/2014/main" id="{C0AF4EE4-AA92-E647-B81B-D11B328AE83B}"/>
              </a:ext>
            </a:extLst>
          </p:cNvPr>
          <p:cNvSpPr/>
          <p:nvPr/>
        </p:nvSpPr>
        <p:spPr>
          <a:xfrm>
            <a:off x="1824499" y="2610296"/>
            <a:ext cx="497502" cy="497502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id="{EDAEE39F-FBD3-2B4D-B018-CA208420BD09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742" y="2677539"/>
            <a:ext cx="363016" cy="363016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C28BF799-457B-A944-BF78-138C96EF9A48}"/>
              </a:ext>
            </a:extLst>
          </p:cNvPr>
          <p:cNvCxnSpPr>
            <a:cxnSpLocks/>
          </p:cNvCxnSpPr>
          <p:nvPr/>
        </p:nvCxnSpPr>
        <p:spPr>
          <a:xfrm>
            <a:off x="2192186" y="3063153"/>
            <a:ext cx="145270" cy="244800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E2CFB5A3-850C-9C46-A8DB-F6C89BF92F7C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1814087" y="3523366"/>
            <a:ext cx="285066" cy="110261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DC2493E3-1CD2-6344-A104-684EB86FA180}"/>
              </a:ext>
            </a:extLst>
          </p:cNvPr>
          <p:cNvCxnSpPr>
            <a:cxnSpLocks/>
          </p:cNvCxnSpPr>
          <p:nvPr/>
        </p:nvCxnSpPr>
        <p:spPr>
          <a:xfrm flipV="1">
            <a:off x="2878818" y="3317861"/>
            <a:ext cx="299614" cy="179820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4E47B600-0DCC-FE4B-BDC5-DD6AC2F91E1D}"/>
              </a:ext>
            </a:extLst>
          </p:cNvPr>
          <p:cNvSpPr/>
          <p:nvPr/>
        </p:nvSpPr>
        <p:spPr>
          <a:xfrm>
            <a:off x="3129877" y="3580397"/>
            <a:ext cx="497502" cy="497502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A9F82003-C7DB-9E44-8C57-D89C5C1A76C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068" y="3659811"/>
            <a:ext cx="281116" cy="334104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80974A2A-0E1C-1847-89B4-661EE9A1E783}"/>
              </a:ext>
            </a:extLst>
          </p:cNvPr>
          <p:cNvCxnSpPr>
            <a:cxnSpLocks/>
            <a:endCxn id="96" idx="2"/>
          </p:cNvCxnSpPr>
          <p:nvPr/>
        </p:nvCxnSpPr>
        <p:spPr>
          <a:xfrm>
            <a:off x="2877316" y="3800128"/>
            <a:ext cx="252560" cy="29023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>
            <a:extLst>
              <a:ext uri="{FF2B5EF4-FFF2-40B4-BE49-F238E27FC236}">
                <a16:creationId xmlns:a16="http://schemas.microsoft.com/office/drawing/2014/main" id="{E27EC622-4BA8-384E-884A-978638E1660D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16" y="4961520"/>
            <a:ext cx="356860" cy="223038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95BB4D1B-645D-D14D-9AB5-ED993BEFCDB6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490" y="5432245"/>
            <a:ext cx="303587" cy="187466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3F608A1D-3920-EB4A-AD6C-363ACD92A4A2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696540" y="4346191"/>
            <a:ext cx="412667" cy="208232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B13F1EB8-D607-9942-8DC9-A10FC6DB55B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2"/>
          <a:stretch/>
        </p:blipFill>
        <p:spPr>
          <a:xfrm>
            <a:off x="1776250" y="4494549"/>
            <a:ext cx="276210" cy="64798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B68484FB-66FC-A044-A76E-8DFDE2D2039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861" y="5419771"/>
            <a:ext cx="163400" cy="198915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9BF6012F-7994-8446-9F20-60F8071E49C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871" y="5618685"/>
            <a:ext cx="301445" cy="68323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4CD3D638-F6C5-0148-8CAB-40F6193E07C8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993734" y="4595867"/>
            <a:ext cx="165303" cy="173558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105">
            <a:extLst>
              <a:ext uri="{FF2B5EF4-FFF2-40B4-BE49-F238E27FC236}">
                <a16:creationId xmlns:a16="http://schemas.microsoft.com/office/drawing/2014/main" id="{F5156C13-30C5-8947-8E1C-C28F7C2F4AF7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244" y="4768961"/>
            <a:ext cx="355023" cy="347885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9A87FC1D-41AC-2749-97E6-AE182246F08A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2"/>
          <a:stretch/>
        </p:blipFill>
        <p:spPr>
          <a:xfrm>
            <a:off x="2192185" y="5104389"/>
            <a:ext cx="399079" cy="93624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728A153B-2AFE-6E4C-BE03-07B311CBEC8C}"/>
              </a:ext>
            </a:extLst>
          </p:cNvPr>
          <p:cNvCxnSpPr>
            <a:cxnSpLocks/>
            <a:stCxn id="83" idx="6"/>
            <a:endCxn id="85" idx="2"/>
          </p:cNvCxnSpPr>
          <p:nvPr/>
        </p:nvCxnSpPr>
        <p:spPr>
          <a:xfrm flipV="1">
            <a:off x="1680474" y="5002088"/>
            <a:ext cx="382190" cy="50523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872DD2C2-1902-7B4F-809E-1AB66597253A}"/>
              </a:ext>
            </a:extLst>
          </p:cNvPr>
          <p:cNvCxnSpPr>
            <a:cxnSpLocks/>
            <a:stCxn id="82" idx="7"/>
            <a:endCxn id="85" idx="3"/>
          </p:cNvCxnSpPr>
          <p:nvPr/>
        </p:nvCxnSpPr>
        <p:spPr>
          <a:xfrm flipV="1">
            <a:off x="1904273" y="5234752"/>
            <a:ext cx="254765" cy="169439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>
            <a:extLst>
              <a:ext uri="{FF2B5EF4-FFF2-40B4-BE49-F238E27FC236}">
                <a16:creationId xmlns:a16="http://schemas.microsoft.com/office/drawing/2014/main" id="{A58BA669-B4CE-1643-8E63-CBEFF007BDD9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020" y="4500583"/>
            <a:ext cx="460936" cy="460936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F48CBDFC-3BD1-5E4C-8D29-D0F1801A5127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2" y="3791237"/>
            <a:ext cx="425989" cy="425989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sp>
        <p:nvSpPr>
          <p:cNvPr id="112" name="Ellipse 111">
            <a:extLst>
              <a:ext uri="{FF2B5EF4-FFF2-40B4-BE49-F238E27FC236}">
                <a16:creationId xmlns:a16="http://schemas.microsoft.com/office/drawing/2014/main" id="{198F89AC-66C7-3A47-845E-3FCA3F84EC3B}"/>
              </a:ext>
            </a:extLst>
          </p:cNvPr>
          <p:cNvSpPr/>
          <p:nvPr/>
        </p:nvSpPr>
        <p:spPr>
          <a:xfrm>
            <a:off x="3595930" y="5277570"/>
            <a:ext cx="573395" cy="573395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2297BC64-CDDC-144E-A0E3-9B707C0AA57A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85" y="5451362"/>
            <a:ext cx="442114" cy="235649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CC8D5AB9-1C6C-AD41-9C3D-0E45B107C7EF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52" y="2940603"/>
            <a:ext cx="386858" cy="386858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A37A3CD3-9B47-4E48-A4FA-E4D596AC3AA3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010" y="4420577"/>
            <a:ext cx="332759" cy="332759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sp>
        <p:nvSpPr>
          <p:cNvPr id="116" name="Ellipse 115">
            <a:extLst>
              <a:ext uri="{FF2B5EF4-FFF2-40B4-BE49-F238E27FC236}">
                <a16:creationId xmlns:a16="http://schemas.microsoft.com/office/drawing/2014/main" id="{05E9F902-0989-B448-8E85-E0CF16825E58}"/>
              </a:ext>
            </a:extLst>
          </p:cNvPr>
          <p:cNvSpPr/>
          <p:nvPr/>
        </p:nvSpPr>
        <p:spPr>
          <a:xfrm>
            <a:off x="4536979" y="5188764"/>
            <a:ext cx="573395" cy="573395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id="{BC69E9B6-86CD-C04D-A80B-6A7BED5579A7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467" y="5247703"/>
            <a:ext cx="415847" cy="415847"/>
          </a:xfrm>
          <a:prstGeom prst="ellipse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</p:pic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2063B30A-0633-F047-904F-D9C820C0AE0D}"/>
              </a:ext>
            </a:extLst>
          </p:cNvPr>
          <p:cNvCxnSpPr>
            <a:cxnSpLocks/>
          </p:cNvCxnSpPr>
          <p:nvPr/>
        </p:nvCxnSpPr>
        <p:spPr>
          <a:xfrm flipH="1" flipV="1">
            <a:off x="4378047" y="4945416"/>
            <a:ext cx="264311" cy="340797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864726E2-7E19-CB4E-8E58-D6E1892EAC92}"/>
              </a:ext>
            </a:extLst>
          </p:cNvPr>
          <p:cNvCxnSpPr>
            <a:cxnSpLocks/>
          </p:cNvCxnSpPr>
          <p:nvPr/>
        </p:nvCxnSpPr>
        <p:spPr>
          <a:xfrm flipV="1">
            <a:off x="4396419" y="4203006"/>
            <a:ext cx="120488" cy="265980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C5CABE67-55B2-7C4A-9FF3-CEE34406C12C}"/>
              </a:ext>
            </a:extLst>
          </p:cNvPr>
          <p:cNvCxnSpPr>
            <a:cxnSpLocks/>
          </p:cNvCxnSpPr>
          <p:nvPr/>
        </p:nvCxnSpPr>
        <p:spPr>
          <a:xfrm>
            <a:off x="3649690" y="4677662"/>
            <a:ext cx="296182" cy="91299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53F7D4BD-9E84-A546-A5FA-C36A9D5FD52F}"/>
              </a:ext>
            </a:extLst>
          </p:cNvPr>
          <p:cNvCxnSpPr>
            <a:cxnSpLocks/>
          </p:cNvCxnSpPr>
          <p:nvPr/>
        </p:nvCxnSpPr>
        <p:spPr>
          <a:xfrm flipV="1">
            <a:off x="4003863" y="5061109"/>
            <a:ext cx="116032" cy="323452"/>
          </a:xfrm>
          <a:prstGeom prst="line">
            <a:avLst/>
          </a:prstGeom>
          <a:solidFill>
            <a:schemeClr val="lt1"/>
          </a:solidFill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8234BA87-E870-6F48-9F7C-E75272BDB042}"/>
              </a:ext>
            </a:extLst>
          </p:cNvPr>
          <p:cNvSpPr txBox="1"/>
          <p:nvPr/>
        </p:nvSpPr>
        <p:spPr>
          <a:xfrm>
            <a:off x="3364574" y="2335928"/>
            <a:ext cx="184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Ecosystèmes logués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072E07D3-2788-4B45-B97B-949E0B447F5E}"/>
              </a:ext>
            </a:extLst>
          </p:cNvPr>
          <p:cNvSpPr/>
          <p:nvPr/>
        </p:nvSpPr>
        <p:spPr>
          <a:xfrm>
            <a:off x="7856409" y="3577037"/>
            <a:ext cx="1506807" cy="1506806"/>
          </a:xfrm>
          <a:prstGeom prst="ellipse">
            <a:avLst/>
          </a:prstGeom>
          <a:solidFill>
            <a:srgbClr val="D0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289" rIns="44289" rtlCol="0" anchor="ctr"/>
          <a:lstStyle/>
          <a:p>
            <a:pPr algn="ctr"/>
            <a:r>
              <a:rPr lang="en-US" sz="2214" b="1" dirty="0">
                <a:solidFill>
                  <a:schemeClr val="bg1"/>
                </a:solidFill>
                <a:latin typeface="Barlow Medium"/>
              </a:rPr>
              <a:t>SSO GESTE</a:t>
            </a:r>
          </a:p>
        </p:txBody>
      </p:sp>
    </p:spTree>
    <p:extLst>
      <p:ext uri="{BB962C8B-B14F-4D97-AF65-F5344CB8AC3E}">
        <p14:creationId xmlns:p14="http://schemas.microsoft.com/office/powerpoint/2010/main" val="329693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Contexte Et Marché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B6BDA6-8468-BA4E-9ED1-15AED30FD9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7425" y="1209675"/>
            <a:ext cx="10217150" cy="782638"/>
          </a:xfr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L’avantage compétitif majeur des GAFA repose sur leur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excellence dans la gestion des données utilisateurs via leurs plateformes loguées 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qui leur permettent de capter la majeure partie de la croissance dans la publicité digitale. Les éditeurs doivent trouver de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nouveaux moyens de monétisation pour rester compétitifs.</a:t>
            </a:r>
          </a:p>
        </p:txBody>
      </p:sp>
      <p:pic>
        <p:nvPicPr>
          <p:cNvPr id="17" name="Google Shape;100;p19" title="Points scored">
            <a:extLst>
              <a:ext uri="{FF2B5EF4-FFF2-40B4-BE49-F238E27FC236}">
                <a16:creationId xmlns:a16="http://schemas.microsoft.com/office/drawing/2014/main" id="{0D2FBAF9-1CAB-EA49-9C88-B9730CDC8B3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55564">
            <a:off x="1927602" y="2591165"/>
            <a:ext cx="1800000" cy="180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99;p19" title="Points scored">
            <a:extLst>
              <a:ext uri="{FF2B5EF4-FFF2-40B4-BE49-F238E27FC236}">
                <a16:creationId xmlns:a16="http://schemas.microsoft.com/office/drawing/2014/main" id="{F83EFFD7-BACF-3C44-868F-7527C9B3A32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4957">
            <a:off x="4816941" y="2539015"/>
            <a:ext cx="1800000" cy="18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Google Shape;106;p19">
            <a:extLst>
              <a:ext uri="{FF2B5EF4-FFF2-40B4-BE49-F238E27FC236}">
                <a16:creationId xmlns:a16="http://schemas.microsoft.com/office/drawing/2014/main" id="{A7A454BA-92DD-ED49-B922-C669433F0518}"/>
              </a:ext>
            </a:extLst>
          </p:cNvPr>
          <p:cNvSpPr txBox="1"/>
          <p:nvPr/>
        </p:nvSpPr>
        <p:spPr>
          <a:xfrm>
            <a:off x="1735761" y="4757242"/>
            <a:ext cx="944172" cy="57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475" tIns="112475" rIns="112475" bIns="112475" anchor="t" anchorCtr="0">
            <a:noAutofit/>
          </a:bodyPr>
          <a:lstStyle/>
          <a:p>
            <a:pPr>
              <a:spcBef>
                <a:spcPts val="738"/>
              </a:spcBef>
            </a:pPr>
            <a:r>
              <a:rPr lang="fr" sz="2461" dirty="0">
                <a:solidFill>
                  <a:srgbClr val="D03350"/>
                </a:solidFill>
                <a:latin typeface="Barlow Medium"/>
                <a:ea typeface="Barlow Medium"/>
                <a:cs typeface="Barlow Medium"/>
                <a:sym typeface="Barlow Medium"/>
              </a:rPr>
              <a:t>78% </a:t>
            </a:r>
            <a:endParaRPr sz="985" dirty="0">
              <a:solidFill>
                <a:srgbClr val="D0335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" name="Google Shape;107;p19">
            <a:extLst>
              <a:ext uri="{FF2B5EF4-FFF2-40B4-BE49-F238E27FC236}">
                <a16:creationId xmlns:a16="http://schemas.microsoft.com/office/drawing/2014/main" id="{B70B8E8C-5B52-A246-AA5A-D81A3FCAB36C}"/>
              </a:ext>
            </a:extLst>
          </p:cNvPr>
          <p:cNvSpPr txBox="1"/>
          <p:nvPr/>
        </p:nvSpPr>
        <p:spPr>
          <a:xfrm>
            <a:off x="4689268" y="4757242"/>
            <a:ext cx="944172" cy="57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475" tIns="112475" rIns="112475" bIns="11247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</a:pPr>
            <a:r>
              <a:rPr lang="fr" sz="2800" dirty="0">
                <a:solidFill>
                  <a:srgbClr val="DB0061"/>
                </a:solidFill>
                <a:latin typeface="Barlow Medium"/>
                <a:sym typeface="Barlow Medium"/>
              </a:rPr>
              <a:t>92% </a:t>
            </a:r>
            <a:endParaRPr sz="2800" dirty="0">
              <a:solidFill>
                <a:srgbClr val="DB0061"/>
              </a:solidFill>
              <a:latin typeface="Barlow Medium"/>
              <a:sym typeface="Barlow Medium"/>
            </a:endParaRPr>
          </a:p>
        </p:txBody>
      </p:sp>
      <p:cxnSp>
        <p:nvCxnSpPr>
          <p:cNvPr id="24" name="Google Shape;108;p19">
            <a:extLst>
              <a:ext uri="{FF2B5EF4-FFF2-40B4-BE49-F238E27FC236}">
                <a16:creationId xmlns:a16="http://schemas.microsoft.com/office/drawing/2014/main" id="{253AA7BD-1AB5-3C4D-92A6-D14BF82E6DA6}"/>
              </a:ext>
            </a:extLst>
          </p:cNvPr>
          <p:cNvCxnSpPr/>
          <p:nvPr/>
        </p:nvCxnSpPr>
        <p:spPr>
          <a:xfrm>
            <a:off x="1833154" y="4874946"/>
            <a:ext cx="385760" cy="0"/>
          </a:xfrm>
          <a:prstGeom prst="straightConnector1">
            <a:avLst/>
          </a:prstGeom>
          <a:noFill/>
          <a:ln w="9525" cap="flat" cmpd="sng">
            <a:solidFill>
              <a:srgbClr val="182A2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09;p19">
            <a:extLst>
              <a:ext uri="{FF2B5EF4-FFF2-40B4-BE49-F238E27FC236}">
                <a16:creationId xmlns:a16="http://schemas.microsoft.com/office/drawing/2014/main" id="{80BBF9E1-06E3-F343-98E5-55F35F9B6513}"/>
              </a:ext>
            </a:extLst>
          </p:cNvPr>
          <p:cNvCxnSpPr/>
          <p:nvPr/>
        </p:nvCxnSpPr>
        <p:spPr>
          <a:xfrm>
            <a:off x="4855047" y="4874946"/>
            <a:ext cx="385760" cy="0"/>
          </a:xfrm>
          <a:prstGeom prst="straightConnector1">
            <a:avLst/>
          </a:prstGeom>
          <a:noFill/>
          <a:ln w="9525" cap="flat" cmpd="sng">
            <a:solidFill>
              <a:srgbClr val="182A2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10;p19">
            <a:extLst>
              <a:ext uri="{FF2B5EF4-FFF2-40B4-BE49-F238E27FC236}">
                <a16:creationId xmlns:a16="http://schemas.microsoft.com/office/drawing/2014/main" id="{65D29E97-664F-AC47-9C0F-94274186FED6}"/>
              </a:ext>
            </a:extLst>
          </p:cNvPr>
          <p:cNvSpPr txBox="1"/>
          <p:nvPr/>
        </p:nvSpPr>
        <p:spPr>
          <a:xfrm>
            <a:off x="2107216" y="3582876"/>
            <a:ext cx="1444372" cy="38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475" tIns="112475" rIns="112475" bIns="11247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" sz="1200" dirty="0">
                <a:solidFill>
                  <a:srgbClr val="FFFFFF"/>
                </a:solidFill>
                <a:latin typeface="Barlow"/>
                <a:sym typeface="Barlow"/>
              </a:rPr>
              <a:t>Google / Facebook</a:t>
            </a:r>
            <a:endParaRPr sz="120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  <p:pic>
        <p:nvPicPr>
          <p:cNvPr id="28" name="Google Shape;112;p19" title="Points scored">
            <a:extLst>
              <a:ext uri="{FF2B5EF4-FFF2-40B4-BE49-F238E27FC236}">
                <a16:creationId xmlns:a16="http://schemas.microsoft.com/office/drawing/2014/main" id="{F8EE0511-717E-5A4A-8981-9CF0EFC91711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780343" y="2539018"/>
            <a:ext cx="1800000" cy="18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Google Shape;113;p19">
            <a:extLst>
              <a:ext uri="{FF2B5EF4-FFF2-40B4-BE49-F238E27FC236}">
                <a16:creationId xmlns:a16="http://schemas.microsoft.com/office/drawing/2014/main" id="{F3168ABA-06E8-734C-A674-9A5ADEECBDF5}"/>
              </a:ext>
            </a:extLst>
          </p:cNvPr>
          <p:cNvSpPr txBox="1"/>
          <p:nvPr/>
        </p:nvSpPr>
        <p:spPr>
          <a:xfrm>
            <a:off x="7616961" y="4757242"/>
            <a:ext cx="944172" cy="57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475" tIns="112475" rIns="112475" bIns="112475" anchor="t" anchorCtr="0">
            <a:noAutofit/>
          </a:bodyPr>
          <a:lstStyle/>
          <a:p>
            <a:pPr>
              <a:spcBef>
                <a:spcPts val="738"/>
              </a:spcBef>
            </a:pPr>
            <a:r>
              <a:rPr lang="fr" sz="2461" dirty="0">
                <a:solidFill>
                  <a:srgbClr val="D03350"/>
                </a:solidFill>
                <a:latin typeface="Barlow Medium"/>
                <a:ea typeface="Barlow Medium"/>
                <a:cs typeface="Barlow Medium"/>
                <a:sym typeface="Barlow Medium"/>
              </a:rPr>
              <a:t>8</a:t>
            </a:r>
            <a:r>
              <a:rPr lang="fr" sz="2800" dirty="0">
                <a:solidFill>
                  <a:srgbClr val="DB0061"/>
                </a:solidFill>
                <a:latin typeface="Barlow Medium"/>
                <a:sym typeface="Barlow Medium"/>
              </a:rPr>
              <a:t>% </a:t>
            </a:r>
            <a:endParaRPr sz="2800" dirty="0">
              <a:solidFill>
                <a:srgbClr val="DB0061"/>
              </a:solidFill>
              <a:latin typeface="Barlow Medium"/>
              <a:sym typeface="Barlow Medium"/>
            </a:endParaRPr>
          </a:p>
        </p:txBody>
      </p:sp>
      <p:cxnSp>
        <p:nvCxnSpPr>
          <p:cNvPr id="30" name="Google Shape;114;p19">
            <a:extLst>
              <a:ext uri="{FF2B5EF4-FFF2-40B4-BE49-F238E27FC236}">
                <a16:creationId xmlns:a16="http://schemas.microsoft.com/office/drawing/2014/main" id="{BD7FCA8E-A48C-B848-91DC-042F2D1B66A6}"/>
              </a:ext>
            </a:extLst>
          </p:cNvPr>
          <p:cNvCxnSpPr/>
          <p:nvPr/>
        </p:nvCxnSpPr>
        <p:spPr>
          <a:xfrm>
            <a:off x="7754552" y="4874946"/>
            <a:ext cx="385760" cy="0"/>
          </a:xfrm>
          <a:prstGeom prst="straightConnector1">
            <a:avLst/>
          </a:prstGeom>
          <a:noFill/>
          <a:ln w="9525" cap="flat" cmpd="sng">
            <a:solidFill>
              <a:srgbClr val="182A2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Rectangle : coins arrondis 11">
            <a:extLst>
              <a:ext uri="{FF2B5EF4-FFF2-40B4-BE49-F238E27FC236}">
                <a16:creationId xmlns:a16="http://schemas.microsoft.com/office/drawing/2014/main" id="{21AC4EF5-FA7A-124A-B9A9-CD2BDDB703C0}"/>
              </a:ext>
            </a:extLst>
          </p:cNvPr>
          <p:cNvSpPr/>
          <p:nvPr/>
        </p:nvSpPr>
        <p:spPr>
          <a:xfrm>
            <a:off x="7172080" y="2432138"/>
            <a:ext cx="3016526" cy="3982516"/>
          </a:xfrm>
          <a:prstGeom prst="roundRect">
            <a:avLst>
              <a:gd name="adj" fmla="val 2858"/>
            </a:avLst>
          </a:prstGeom>
          <a:noFill/>
          <a:ln w="3175">
            <a:solidFill>
              <a:srgbClr val="D03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47" name="Google Shape;102;p19">
            <a:extLst>
              <a:ext uri="{FF2B5EF4-FFF2-40B4-BE49-F238E27FC236}">
                <a16:creationId xmlns:a16="http://schemas.microsoft.com/office/drawing/2014/main" id="{B3D51257-3DDE-124F-9D23-8E2C3F087877}"/>
              </a:ext>
            </a:extLst>
          </p:cNvPr>
          <p:cNvSpPr txBox="1"/>
          <p:nvPr/>
        </p:nvSpPr>
        <p:spPr>
          <a:xfrm>
            <a:off x="1742072" y="5223419"/>
            <a:ext cx="2544771" cy="78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La part de marché</a:t>
            </a:r>
            <a:r>
              <a:rPr lang="fr" sz="1400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 détenue par Google et Facebook de la publicité en ligne</a:t>
            </a:r>
            <a:endParaRPr sz="1400" dirty="0">
              <a:solidFill>
                <a:srgbClr val="182A2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" name="Google Shape;103;p19">
            <a:extLst>
              <a:ext uri="{FF2B5EF4-FFF2-40B4-BE49-F238E27FC236}">
                <a16:creationId xmlns:a16="http://schemas.microsoft.com/office/drawing/2014/main" id="{23A674B7-7D48-8A4D-BA02-2EBA6A5C57E9}"/>
              </a:ext>
            </a:extLst>
          </p:cNvPr>
          <p:cNvSpPr txBox="1"/>
          <p:nvPr/>
        </p:nvSpPr>
        <p:spPr>
          <a:xfrm>
            <a:off x="4685181" y="5223419"/>
            <a:ext cx="2165576" cy="78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Captation de la </a:t>
            </a:r>
            <a:r>
              <a:rPr lang="fr" sz="1400" b="1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croissance du marché</a:t>
            </a:r>
            <a:endParaRPr sz="1400" b="1" dirty="0">
              <a:solidFill>
                <a:srgbClr val="182A2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" name="Google Shape;104;p19">
            <a:extLst>
              <a:ext uri="{FF2B5EF4-FFF2-40B4-BE49-F238E27FC236}">
                <a16:creationId xmlns:a16="http://schemas.microsoft.com/office/drawing/2014/main" id="{9E5BDD38-AF91-6745-BBED-A1D03603D281}"/>
              </a:ext>
            </a:extLst>
          </p:cNvPr>
          <p:cNvSpPr txBox="1"/>
          <p:nvPr/>
        </p:nvSpPr>
        <p:spPr>
          <a:xfrm>
            <a:off x="7616960" y="5213053"/>
            <a:ext cx="2352256" cy="104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La contribution des autres acteurs </a:t>
            </a:r>
            <a:r>
              <a:rPr lang="fr" sz="1400" b="1" dirty="0">
                <a:solidFill>
                  <a:srgbClr val="182A2E"/>
                </a:solidFill>
                <a:latin typeface="Barlow"/>
                <a:ea typeface="Barlow"/>
                <a:cs typeface="Barlow"/>
                <a:sym typeface="Barlow"/>
              </a:rPr>
              <a:t>à la croissance de la publicité digitale</a:t>
            </a:r>
            <a:endParaRPr sz="1400" b="1" dirty="0">
              <a:solidFill>
                <a:srgbClr val="182A2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" name="Google Shape;110;p19">
            <a:extLst>
              <a:ext uri="{FF2B5EF4-FFF2-40B4-BE49-F238E27FC236}">
                <a16:creationId xmlns:a16="http://schemas.microsoft.com/office/drawing/2014/main" id="{492E09B2-5CF1-1743-9B20-127FB58C216A}"/>
              </a:ext>
            </a:extLst>
          </p:cNvPr>
          <p:cNvSpPr txBox="1"/>
          <p:nvPr/>
        </p:nvSpPr>
        <p:spPr>
          <a:xfrm>
            <a:off x="4994755" y="3582876"/>
            <a:ext cx="1444372" cy="38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475" tIns="112475" rIns="112475" bIns="11247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" sz="1200" dirty="0">
                <a:solidFill>
                  <a:srgbClr val="FFFFFF"/>
                </a:solidFill>
                <a:latin typeface="Barlow"/>
                <a:sym typeface="Barlow"/>
              </a:rPr>
              <a:t>Google / Facebook</a:t>
            </a:r>
            <a:endParaRPr sz="120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99229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Notre Solution : </a:t>
            </a:r>
            <a:b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</a:b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Un Login Commun À Tous Les Éditeurs De Contenu Français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B6BDA6-8468-BA4E-9ED1-15AED30FD9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7425" y="1209675"/>
            <a:ext cx="10217150" cy="782638"/>
          </a:xfr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L’initiative SSO GESTE consiste à mettre en place une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brique d’authentification partagée 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par tous les éditeurs de contenu français. Ainsi, l’utilisateur a accès à différents sites web et applications sécurisés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en ne s’identifiant qu’une fois, lors de sa toute première visite !</a:t>
            </a:r>
          </a:p>
        </p:txBody>
      </p:sp>
      <p:pic>
        <p:nvPicPr>
          <p:cNvPr id="34" name="Google Shape;135;p22">
            <a:extLst>
              <a:ext uri="{FF2B5EF4-FFF2-40B4-BE49-F238E27FC236}">
                <a16:creationId xmlns:a16="http://schemas.microsoft.com/office/drawing/2014/main" id="{9A379755-A918-FD4E-A8C2-41FC13F1E5FB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69" y="5167139"/>
            <a:ext cx="942800" cy="9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40;p22">
            <a:extLst>
              <a:ext uri="{FF2B5EF4-FFF2-40B4-BE49-F238E27FC236}">
                <a16:creationId xmlns:a16="http://schemas.microsoft.com/office/drawing/2014/main" id="{19A735FB-AC7C-314A-B89B-459EB368F18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245" y="2913727"/>
            <a:ext cx="942799" cy="104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41;p22">
            <a:extLst>
              <a:ext uri="{FF2B5EF4-FFF2-40B4-BE49-F238E27FC236}">
                <a16:creationId xmlns:a16="http://schemas.microsoft.com/office/drawing/2014/main" id="{9F18FBCB-221A-7C4F-89E8-24C93E84B05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682" y="4638626"/>
            <a:ext cx="84116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42;p22">
            <a:extLst>
              <a:ext uri="{FF2B5EF4-FFF2-40B4-BE49-F238E27FC236}">
                <a16:creationId xmlns:a16="http://schemas.microsoft.com/office/drawing/2014/main" id="{C46B7DF3-5E96-0F49-ACD4-F841538FA511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801" y="4638626"/>
            <a:ext cx="84116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43;p22">
            <a:extLst>
              <a:ext uri="{FF2B5EF4-FFF2-40B4-BE49-F238E27FC236}">
                <a16:creationId xmlns:a16="http://schemas.microsoft.com/office/drawing/2014/main" id="{CB73515C-4FF9-D147-8F07-7E9ECCC10D21}"/>
              </a:ext>
            </a:extLst>
          </p:cNvPr>
          <p:cNvSpPr/>
          <p:nvPr/>
        </p:nvSpPr>
        <p:spPr>
          <a:xfrm>
            <a:off x="6422833" y="4919259"/>
            <a:ext cx="942800" cy="2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9" name="Google Shape;144;p22">
            <a:extLst>
              <a:ext uri="{FF2B5EF4-FFF2-40B4-BE49-F238E27FC236}">
                <a16:creationId xmlns:a16="http://schemas.microsoft.com/office/drawing/2014/main" id="{C5ECABF3-78E2-4E4A-9638-570A35C2F585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002" y="4942450"/>
            <a:ext cx="776465" cy="1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45;p22">
            <a:extLst>
              <a:ext uri="{FF2B5EF4-FFF2-40B4-BE49-F238E27FC236}">
                <a16:creationId xmlns:a16="http://schemas.microsoft.com/office/drawing/2014/main" id="{FD889C7D-C92A-BC42-B40A-064E1665347F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001" y="4638626"/>
            <a:ext cx="84116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6;p22">
            <a:extLst>
              <a:ext uri="{FF2B5EF4-FFF2-40B4-BE49-F238E27FC236}">
                <a16:creationId xmlns:a16="http://schemas.microsoft.com/office/drawing/2014/main" id="{D4DF923F-3595-E841-B394-029643DE157E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00" y="5167139"/>
            <a:ext cx="942800" cy="94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48;p22">
            <a:extLst>
              <a:ext uri="{FF2B5EF4-FFF2-40B4-BE49-F238E27FC236}">
                <a16:creationId xmlns:a16="http://schemas.microsoft.com/office/drawing/2014/main" id="{356B3691-C862-344A-8644-499240C6223E}"/>
              </a:ext>
            </a:extLst>
          </p:cNvPr>
          <p:cNvCxnSpPr>
            <a:stCxn id="40" idx="0"/>
            <a:endCxn id="37" idx="0"/>
          </p:cNvCxnSpPr>
          <p:nvPr/>
        </p:nvCxnSpPr>
        <p:spPr>
          <a:xfrm rot="16200000" flipH="1">
            <a:off x="6224585" y="3978626"/>
            <a:ext cx="800" cy="13208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44" name="Google Shape;149;p22">
            <a:extLst>
              <a:ext uri="{FF2B5EF4-FFF2-40B4-BE49-F238E27FC236}">
                <a16:creationId xmlns:a16="http://schemas.microsoft.com/office/drawing/2014/main" id="{D4B41485-C17F-1F46-BF05-E64AEB895FF5}"/>
              </a:ext>
            </a:extLst>
          </p:cNvPr>
          <p:cNvCxnSpPr>
            <a:stCxn id="37" idx="0"/>
            <a:endCxn id="36" idx="0"/>
          </p:cNvCxnSpPr>
          <p:nvPr/>
        </p:nvCxnSpPr>
        <p:spPr>
          <a:xfrm rot="16200000" flipH="1">
            <a:off x="7515985" y="4008026"/>
            <a:ext cx="800" cy="1262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46" name="Google Shape;151;p22">
            <a:extLst>
              <a:ext uri="{FF2B5EF4-FFF2-40B4-BE49-F238E27FC236}">
                <a16:creationId xmlns:a16="http://schemas.microsoft.com/office/drawing/2014/main" id="{CD5E6590-5168-4544-882C-C30BB8149D4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666" y="5167139"/>
            <a:ext cx="942800" cy="9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53;p22">
            <a:extLst>
              <a:ext uri="{FF2B5EF4-FFF2-40B4-BE49-F238E27FC236}">
                <a16:creationId xmlns:a16="http://schemas.microsoft.com/office/drawing/2014/main" id="{5734C766-CD97-4842-9DF5-40D1EA6A9098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483" y="4638626"/>
            <a:ext cx="84116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54;p22">
            <a:extLst>
              <a:ext uri="{FF2B5EF4-FFF2-40B4-BE49-F238E27FC236}">
                <a16:creationId xmlns:a16="http://schemas.microsoft.com/office/drawing/2014/main" id="{663C893C-1632-0B43-A663-DDEC9845131C}"/>
              </a:ext>
            </a:extLst>
          </p:cNvPr>
          <p:cNvSpPr/>
          <p:nvPr/>
        </p:nvSpPr>
        <p:spPr>
          <a:xfrm>
            <a:off x="9227539" y="4853539"/>
            <a:ext cx="488000" cy="4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9" name="Google Shape;155;p22">
            <a:extLst>
              <a:ext uri="{FF2B5EF4-FFF2-40B4-BE49-F238E27FC236}">
                <a16:creationId xmlns:a16="http://schemas.microsoft.com/office/drawing/2014/main" id="{A310A2A4-0944-4A4C-A95F-3C402E682370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000" y="5167139"/>
            <a:ext cx="942800" cy="94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156;p22">
            <a:extLst>
              <a:ext uri="{FF2B5EF4-FFF2-40B4-BE49-F238E27FC236}">
                <a16:creationId xmlns:a16="http://schemas.microsoft.com/office/drawing/2014/main" id="{4361629F-1652-6E4E-9FEA-AA9B67E05E79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128066" y="4331026"/>
            <a:ext cx="1340000" cy="307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51" name="Google Shape;157;p22">
            <a:extLst>
              <a:ext uri="{FF2B5EF4-FFF2-40B4-BE49-F238E27FC236}">
                <a16:creationId xmlns:a16="http://schemas.microsoft.com/office/drawing/2014/main" id="{AFFE6ED9-2F2F-3640-93CE-93518378011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683" y="4638626"/>
            <a:ext cx="84116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58;p22">
            <a:extLst>
              <a:ext uri="{FF2B5EF4-FFF2-40B4-BE49-F238E27FC236}">
                <a16:creationId xmlns:a16="http://schemas.microsoft.com/office/drawing/2014/main" id="{156CB989-F49B-A147-A7F0-0747B42FEB90}"/>
              </a:ext>
            </a:extLst>
          </p:cNvPr>
          <p:cNvSpPr/>
          <p:nvPr/>
        </p:nvSpPr>
        <p:spPr>
          <a:xfrm>
            <a:off x="10470500" y="4937098"/>
            <a:ext cx="488000" cy="2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3" name="Google Shape;159;p22">
            <a:extLst>
              <a:ext uri="{FF2B5EF4-FFF2-40B4-BE49-F238E27FC236}">
                <a16:creationId xmlns:a16="http://schemas.microsoft.com/office/drawing/2014/main" id="{4201751C-F698-E442-9B23-CE9B83D7AF06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200" y="5167139"/>
            <a:ext cx="942800" cy="9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0;p22">
            <a:extLst>
              <a:ext uri="{FF2B5EF4-FFF2-40B4-BE49-F238E27FC236}">
                <a16:creationId xmlns:a16="http://schemas.microsoft.com/office/drawing/2014/main" id="{ED8E177B-13F3-1E46-86D0-956365797F45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157" y="4964480"/>
            <a:ext cx="776467" cy="241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162;p22">
            <a:extLst>
              <a:ext uri="{FF2B5EF4-FFF2-40B4-BE49-F238E27FC236}">
                <a16:creationId xmlns:a16="http://schemas.microsoft.com/office/drawing/2014/main" id="{3A107C7C-D9DC-9E48-9FA4-9F68C5835E61}"/>
              </a:ext>
            </a:extLst>
          </p:cNvPr>
          <p:cNvCxnSpPr>
            <a:cxnSpLocks/>
          </p:cNvCxnSpPr>
          <p:nvPr/>
        </p:nvCxnSpPr>
        <p:spPr>
          <a:xfrm>
            <a:off x="9347267" y="4331026"/>
            <a:ext cx="1340000" cy="307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58" name="Google Shape;174;p22">
            <a:extLst>
              <a:ext uri="{FF2B5EF4-FFF2-40B4-BE49-F238E27FC236}">
                <a16:creationId xmlns:a16="http://schemas.microsoft.com/office/drawing/2014/main" id="{7C3AE890-7E2E-A148-8913-8DCD6C63A735}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610" y="4845726"/>
            <a:ext cx="529764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75;p22">
            <a:extLst>
              <a:ext uri="{FF2B5EF4-FFF2-40B4-BE49-F238E27FC236}">
                <a16:creationId xmlns:a16="http://schemas.microsoft.com/office/drawing/2014/main" id="{FEAC5817-E015-C544-B63B-C8D9A56F6C77}"/>
              </a:ext>
            </a:extLst>
          </p:cNvPr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817" y="4853527"/>
            <a:ext cx="403200" cy="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76;p22">
            <a:extLst>
              <a:ext uri="{FF2B5EF4-FFF2-40B4-BE49-F238E27FC236}">
                <a16:creationId xmlns:a16="http://schemas.microsoft.com/office/drawing/2014/main" id="{EE13D389-03DB-BB46-BDEA-EA83CBE4046E}"/>
              </a:ext>
            </a:extLst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000" y="4937060"/>
            <a:ext cx="942801" cy="21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4;p23">
            <a:extLst>
              <a:ext uri="{FF2B5EF4-FFF2-40B4-BE49-F238E27FC236}">
                <a16:creationId xmlns:a16="http://schemas.microsoft.com/office/drawing/2014/main" id="{754C64FA-2389-BC49-AB43-3D0F9013C220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582" y="2787835"/>
            <a:ext cx="1196005" cy="1298251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281BB04-DAF3-3144-8EBB-E72D39126733}"/>
              </a:ext>
            </a:extLst>
          </p:cNvPr>
          <p:cNvCxnSpPr>
            <a:cxnSpLocks/>
            <a:stCxn id="35" idx="3"/>
            <a:endCxn id="61" idx="2"/>
          </p:cNvCxnSpPr>
          <p:nvPr/>
        </p:nvCxnSpPr>
        <p:spPr>
          <a:xfrm>
            <a:off x="4278044" y="3436960"/>
            <a:ext cx="688539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EA2BAE5-66CD-7543-B0C6-D9B5C51A3BFD}"/>
              </a:ext>
            </a:extLst>
          </p:cNvPr>
          <p:cNvCxnSpPr>
            <a:cxnSpLocks/>
            <a:stCxn id="61" idx="4"/>
            <a:endCxn id="40" idx="0"/>
          </p:cNvCxnSpPr>
          <p:nvPr/>
        </p:nvCxnSpPr>
        <p:spPr>
          <a:xfrm>
            <a:off x="5564585" y="4086086"/>
            <a:ext cx="0" cy="55254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BED139B2-A044-5547-8CF3-BF4BFABF5E66}"/>
              </a:ext>
            </a:extLst>
          </p:cNvPr>
          <p:cNvGrpSpPr/>
          <p:nvPr/>
        </p:nvGrpSpPr>
        <p:grpSpPr>
          <a:xfrm>
            <a:off x="1186333" y="4638626"/>
            <a:ext cx="942800" cy="1471313"/>
            <a:chOff x="7627675" y="3450325"/>
            <a:chExt cx="707100" cy="1103485"/>
          </a:xfrm>
        </p:grpSpPr>
        <p:pic>
          <p:nvPicPr>
            <p:cNvPr id="69" name="Google Shape;163;p22">
              <a:extLst>
                <a:ext uri="{FF2B5EF4-FFF2-40B4-BE49-F238E27FC236}">
                  <a16:creationId xmlns:a16="http://schemas.microsoft.com/office/drawing/2014/main" id="{EB9D7570-03B8-4540-8F96-0CE3AEB5BEBB}"/>
                </a:ext>
              </a:extLst>
            </p:cNvPr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675" y="3846710"/>
              <a:ext cx="707100" cy="70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164;p22">
              <a:extLst>
                <a:ext uri="{FF2B5EF4-FFF2-40B4-BE49-F238E27FC236}">
                  <a16:creationId xmlns:a16="http://schemas.microsoft.com/office/drawing/2014/main" id="{7CDE97B3-7249-A040-BE67-232AFEAA69A1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5226" y="3450325"/>
              <a:ext cx="630876" cy="57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165;p22">
            <a:extLst>
              <a:ext uri="{FF2B5EF4-FFF2-40B4-BE49-F238E27FC236}">
                <a16:creationId xmlns:a16="http://schemas.microsoft.com/office/drawing/2014/main" id="{8859FFD0-32F3-5049-A7B2-DC52C996BECD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875" y="2913727"/>
            <a:ext cx="942799" cy="10464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172;p22">
            <a:extLst>
              <a:ext uri="{FF2B5EF4-FFF2-40B4-BE49-F238E27FC236}">
                <a16:creationId xmlns:a16="http://schemas.microsoft.com/office/drawing/2014/main" id="{82A33DEF-1FA9-AF49-80B8-90A8C11F6F34}"/>
              </a:ext>
            </a:extLst>
          </p:cNvPr>
          <p:cNvSpPr txBox="1"/>
          <p:nvPr/>
        </p:nvSpPr>
        <p:spPr>
          <a:xfrm>
            <a:off x="987000" y="2451955"/>
            <a:ext cx="14180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1400" dirty="0">
                <a:solidFill>
                  <a:srgbClr val="CF004F"/>
                </a:solidFill>
                <a:latin typeface="Monaco" pitchFamily="2" charset="77"/>
                <a:ea typeface="Barlow"/>
                <a:cs typeface="Barlow"/>
                <a:sym typeface="Barlow"/>
              </a:rPr>
              <a:t>Sans SSO</a:t>
            </a:r>
            <a:endParaRPr sz="1400" dirty="0">
              <a:solidFill>
                <a:srgbClr val="CF004F"/>
              </a:solidFill>
              <a:latin typeface="Monaco" pitchFamily="2" charset="77"/>
              <a:ea typeface="Barlow"/>
              <a:cs typeface="Barlow"/>
              <a:sym typeface="Barlow"/>
            </a:endParaRPr>
          </a:p>
        </p:txBody>
      </p:sp>
      <p:cxnSp>
        <p:nvCxnSpPr>
          <p:cNvPr id="67" name="Google Shape;173;p22">
            <a:extLst>
              <a:ext uri="{FF2B5EF4-FFF2-40B4-BE49-F238E27FC236}">
                <a16:creationId xmlns:a16="http://schemas.microsoft.com/office/drawing/2014/main" id="{7C4FBFE6-3867-C143-976C-C2388CA7768A}"/>
              </a:ext>
            </a:extLst>
          </p:cNvPr>
          <p:cNvCxnSpPr>
            <a:cxnSpLocks/>
            <a:stCxn id="65" idx="2"/>
            <a:endCxn id="70" idx="0"/>
          </p:cNvCxnSpPr>
          <p:nvPr/>
        </p:nvCxnSpPr>
        <p:spPr>
          <a:xfrm flipH="1">
            <a:off x="1670319" y="3960194"/>
            <a:ext cx="2956" cy="67843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172;p22">
            <a:extLst>
              <a:ext uri="{FF2B5EF4-FFF2-40B4-BE49-F238E27FC236}">
                <a16:creationId xmlns:a16="http://schemas.microsoft.com/office/drawing/2014/main" id="{FE072852-891F-4A4A-A165-A271F5F581AB}"/>
              </a:ext>
            </a:extLst>
          </p:cNvPr>
          <p:cNvSpPr txBox="1"/>
          <p:nvPr/>
        </p:nvSpPr>
        <p:spPr>
          <a:xfrm>
            <a:off x="4881400" y="2451955"/>
            <a:ext cx="14180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1400" dirty="0">
                <a:solidFill>
                  <a:srgbClr val="CF004F"/>
                </a:solidFill>
                <a:latin typeface="Monaco" pitchFamily="2" charset="77"/>
                <a:ea typeface="Barlow"/>
                <a:cs typeface="Barlow"/>
                <a:sym typeface="Barlow"/>
              </a:rPr>
              <a:t>Avec un SSO</a:t>
            </a:r>
            <a:endParaRPr sz="1400" dirty="0">
              <a:solidFill>
                <a:srgbClr val="CF004F"/>
              </a:solidFill>
              <a:latin typeface="Monaco" pitchFamily="2" charset="77"/>
              <a:ea typeface="Barlow"/>
              <a:cs typeface="Barlow"/>
              <a:sym typeface="Barlow"/>
            </a:endParaRPr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75FD4A72-1B68-5244-8C47-571FA18B8E49}"/>
              </a:ext>
            </a:extLst>
          </p:cNvPr>
          <p:cNvSpPr/>
          <p:nvPr/>
        </p:nvSpPr>
        <p:spPr>
          <a:xfrm rot="5400000">
            <a:off x="1929159" y="4247464"/>
            <a:ext cx="1659399" cy="169678"/>
          </a:xfrm>
          <a:prstGeom prst="triangle">
            <a:avLst/>
          </a:prstGeom>
          <a:solidFill>
            <a:srgbClr val="D0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4"/>
          </a:p>
        </p:txBody>
      </p:sp>
      <p:sp>
        <p:nvSpPr>
          <p:cNvPr id="74" name="Google Shape;172;p22">
            <a:extLst>
              <a:ext uri="{FF2B5EF4-FFF2-40B4-BE49-F238E27FC236}">
                <a16:creationId xmlns:a16="http://schemas.microsoft.com/office/drawing/2014/main" id="{0E4CB6E3-5931-6C4F-B485-904B3C4BE598}"/>
              </a:ext>
            </a:extLst>
          </p:cNvPr>
          <p:cNvSpPr txBox="1"/>
          <p:nvPr/>
        </p:nvSpPr>
        <p:spPr>
          <a:xfrm>
            <a:off x="5889606" y="3808195"/>
            <a:ext cx="479173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1400" dirty="0">
                <a:solidFill>
                  <a:srgbClr val="CF004F"/>
                </a:solidFill>
                <a:latin typeface="Monaco" pitchFamily="2" charset="77"/>
                <a:ea typeface="Barlow"/>
                <a:cs typeface="Barlow"/>
                <a:sym typeface="Barlow"/>
              </a:rPr>
              <a:t>Accès unique à tous les sites partenaires</a:t>
            </a:r>
            <a:endParaRPr sz="1400" dirty="0">
              <a:solidFill>
                <a:srgbClr val="CF004F"/>
              </a:solidFill>
              <a:latin typeface="Monaco" pitchFamily="2" charset="77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82981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Une Inscription Fluide et Transparente…</a:t>
            </a:r>
          </a:p>
        </p:txBody>
      </p:sp>
      <p:pic>
        <p:nvPicPr>
          <p:cNvPr id="84" name="Google Shape;253;p30">
            <a:extLst>
              <a:ext uri="{FF2B5EF4-FFF2-40B4-BE49-F238E27FC236}">
                <a16:creationId xmlns:a16="http://schemas.microsoft.com/office/drawing/2014/main" id="{DAE7565A-CC75-5244-8878-A9960EB322D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" y="2094284"/>
            <a:ext cx="2063842" cy="419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254;p30">
            <a:extLst>
              <a:ext uri="{FF2B5EF4-FFF2-40B4-BE49-F238E27FC236}">
                <a16:creationId xmlns:a16="http://schemas.microsoft.com/office/drawing/2014/main" id="{063DA232-0F92-3A43-8D86-CBD3BB30F259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98" y="2615668"/>
            <a:ext cx="1782568" cy="31705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265;p30">
            <a:extLst>
              <a:ext uri="{FF2B5EF4-FFF2-40B4-BE49-F238E27FC236}">
                <a16:creationId xmlns:a16="http://schemas.microsoft.com/office/drawing/2014/main" id="{9DB908DB-DCEC-474A-945E-804BAEE94719}"/>
              </a:ext>
            </a:extLst>
          </p:cNvPr>
          <p:cNvSpPr/>
          <p:nvPr/>
        </p:nvSpPr>
        <p:spPr>
          <a:xfrm>
            <a:off x="1825146" y="5844539"/>
            <a:ext cx="387546" cy="38754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004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dirty="0">
              <a:solidFill>
                <a:srgbClr val="CF004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7" name="Google Shape;256;p30">
            <a:extLst>
              <a:ext uri="{FF2B5EF4-FFF2-40B4-BE49-F238E27FC236}">
                <a16:creationId xmlns:a16="http://schemas.microsoft.com/office/drawing/2014/main" id="{A9B822AD-AC34-BA4C-B71D-2DCA0E619D7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229" y="2094284"/>
            <a:ext cx="2063842" cy="419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259;p30">
            <a:extLst>
              <a:ext uri="{FF2B5EF4-FFF2-40B4-BE49-F238E27FC236}">
                <a16:creationId xmlns:a16="http://schemas.microsoft.com/office/drawing/2014/main" id="{A89840D3-31B5-8E49-91EB-A626694646ED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86" y="2618851"/>
            <a:ext cx="1782577" cy="317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267;p30">
            <a:extLst>
              <a:ext uri="{FF2B5EF4-FFF2-40B4-BE49-F238E27FC236}">
                <a16:creationId xmlns:a16="http://schemas.microsoft.com/office/drawing/2014/main" id="{5B179D78-350D-754F-8F65-B2F2FD9C11DB}"/>
              </a:ext>
            </a:extLst>
          </p:cNvPr>
          <p:cNvSpPr/>
          <p:nvPr/>
        </p:nvSpPr>
        <p:spPr>
          <a:xfrm>
            <a:off x="8644376" y="5844539"/>
            <a:ext cx="387547" cy="3875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004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dirty="0">
              <a:solidFill>
                <a:srgbClr val="CF004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6" name="Google Shape;255;p30">
            <a:extLst>
              <a:ext uri="{FF2B5EF4-FFF2-40B4-BE49-F238E27FC236}">
                <a16:creationId xmlns:a16="http://schemas.microsoft.com/office/drawing/2014/main" id="{2CB72364-2C21-6A43-8649-142CC08401A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615" y="2094284"/>
            <a:ext cx="2063842" cy="419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261;p30">
            <a:extLst>
              <a:ext uri="{FF2B5EF4-FFF2-40B4-BE49-F238E27FC236}">
                <a16:creationId xmlns:a16="http://schemas.microsoft.com/office/drawing/2014/main" id="{AF9CECA0-37EE-A64E-9415-F12F92F61B9D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38" y="2616925"/>
            <a:ext cx="1782577" cy="317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265;p30">
            <a:extLst>
              <a:ext uri="{FF2B5EF4-FFF2-40B4-BE49-F238E27FC236}">
                <a16:creationId xmlns:a16="http://schemas.microsoft.com/office/drawing/2014/main" id="{C00BB8B4-5BD5-5241-AFA2-0F7322C5FC64}"/>
              </a:ext>
            </a:extLst>
          </p:cNvPr>
          <p:cNvSpPr/>
          <p:nvPr/>
        </p:nvSpPr>
        <p:spPr>
          <a:xfrm>
            <a:off x="5234762" y="5817439"/>
            <a:ext cx="387547" cy="3875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004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dirty="0">
              <a:solidFill>
                <a:srgbClr val="CF004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8" name="Google Shape;257;p30">
            <a:extLst>
              <a:ext uri="{FF2B5EF4-FFF2-40B4-BE49-F238E27FC236}">
                <a16:creationId xmlns:a16="http://schemas.microsoft.com/office/drawing/2014/main" id="{75E04742-5BAD-704F-AE03-2985F0796975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2773745" y="2760583"/>
            <a:ext cx="1622869" cy="143339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F004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89" name="Google Shape;258;p30">
            <a:extLst>
              <a:ext uri="{FF2B5EF4-FFF2-40B4-BE49-F238E27FC236}">
                <a16:creationId xmlns:a16="http://schemas.microsoft.com/office/drawing/2014/main" id="{D232A238-8C6F-024B-8569-98E6205342DF}"/>
              </a:ext>
            </a:extLst>
          </p:cNvPr>
          <p:cNvSpPr/>
          <p:nvPr/>
        </p:nvSpPr>
        <p:spPr>
          <a:xfrm>
            <a:off x="3192898" y="3402240"/>
            <a:ext cx="1029733" cy="242297"/>
          </a:xfrm>
          <a:prstGeom prst="roundRect">
            <a:avLst>
              <a:gd name="adj" fmla="val 16667"/>
            </a:avLst>
          </a:prstGeom>
          <a:solidFill>
            <a:srgbClr val="CF0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Affichage layer SSO</a:t>
            </a:r>
            <a:endParaRPr sz="8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3" name="Google Shape;259;p30">
            <a:extLst>
              <a:ext uri="{FF2B5EF4-FFF2-40B4-BE49-F238E27FC236}">
                <a16:creationId xmlns:a16="http://schemas.microsoft.com/office/drawing/2014/main" id="{7CC109A9-4DB1-4A40-BB49-4C27A7F5BE86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32"/>
          <a:stretch/>
        </p:blipFill>
        <p:spPr>
          <a:xfrm>
            <a:off x="4537246" y="4324735"/>
            <a:ext cx="1782577" cy="3353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" name="Google Shape;261;p30">
            <a:extLst>
              <a:ext uri="{FF2B5EF4-FFF2-40B4-BE49-F238E27FC236}">
                <a16:creationId xmlns:a16="http://schemas.microsoft.com/office/drawing/2014/main" id="{DCF20C94-1B86-D14C-A01E-A5CD58711D92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438" y="4541221"/>
            <a:ext cx="1782577" cy="83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59;p30">
            <a:extLst>
              <a:ext uri="{FF2B5EF4-FFF2-40B4-BE49-F238E27FC236}">
                <a16:creationId xmlns:a16="http://schemas.microsoft.com/office/drawing/2014/main" id="{56AE57AD-88F0-A44F-9DE7-CDFC6F1FC61E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6816"/>
          <a:stretch/>
        </p:blipFill>
        <p:spPr>
          <a:xfrm>
            <a:off x="7948286" y="4913394"/>
            <a:ext cx="1782577" cy="6087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91" name="Google Shape;260;p30">
            <a:extLst>
              <a:ext uri="{FF2B5EF4-FFF2-40B4-BE49-F238E27FC236}">
                <a16:creationId xmlns:a16="http://schemas.microsoft.com/office/drawing/2014/main" id="{8AD5104F-2F47-B443-A352-2AE76195FD2A}"/>
              </a:ext>
            </a:extLst>
          </p:cNvPr>
          <p:cNvCxnSpPr>
            <a:cxnSpLocks/>
          </p:cNvCxnSpPr>
          <p:nvPr/>
        </p:nvCxnSpPr>
        <p:spPr>
          <a:xfrm>
            <a:off x="9572619" y="5043566"/>
            <a:ext cx="1768111" cy="0"/>
          </a:xfrm>
          <a:prstGeom prst="straightConnector1">
            <a:avLst/>
          </a:prstGeom>
          <a:noFill/>
          <a:ln w="9525" cap="flat" cmpd="sng">
            <a:solidFill>
              <a:srgbClr val="CF004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97" name="Google Shape;269;p30">
            <a:extLst>
              <a:ext uri="{FF2B5EF4-FFF2-40B4-BE49-F238E27FC236}">
                <a16:creationId xmlns:a16="http://schemas.microsoft.com/office/drawing/2014/main" id="{A812DF3F-671A-3946-8C16-1B70C55DA563}"/>
              </a:ext>
            </a:extLst>
          </p:cNvPr>
          <p:cNvSpPr/>
          <p:nvPr/>
        </p:nvSpPr>
        <p:spPr>
          <a:xfrm>
            <a:off x="10052013" y="4934867"/>
            <a:ext cx="907196" cy="217398"/>
          </a:xfrm>
          <a:prstGeom prst="roundRect">
            <a:avLst>
              <a:gd name="adj" fmla="val 16667"/>
            </a:avLst>
          </a:prstGeom>
          <a:solidFill>
            <a:srgbClr val="CF0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Accès contenu</a:t>
            </a:r>
            <a:endParaRPr sz="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6" name="Google Shape;268;p30">
            <a:extLst>
              <a:ext uri="{FF2B5EF4-FFF2-40B4-BE49-F238E27FC236}">
                <a16:creationId xmlns:a16="http://schemas.microsoft.com/office/drawing/2014/main" id="{B6B7807E-2D8D-A94A-AE52-C56B58E4CD0F}"/>
              </a:ext>
            </a:extLst>
          </p:cNvPr>
          <p:cNvCxnSpPr>
            <a:cxnSpLocks/>
          </p:cNvCxnSpPr>
          <p:nvPr/>
        </p:nvCxnSpPr>
        <p:spPr>
          <a:xfrm>
            <a:off x="6141221" y="4738239"/>
            <a:ext cx="1665007" cy="0"/>
          </a:xfrm>
          <a:prstGeom prst="straightConnector1">
            <a:avLst/>
          </a:prstGeom>
          <a:noFill/>
          <a:ln w="9525" cap="flat" cmpd="sng">
            <a:solidFill>
              <a:srgbClr val="CF004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451A74-105A-754A-8F1F-3770A7614E3E}"/>
              </a:ext>
            </a:extLst>
          </p:cNvPr>
          <p:cNvSpPr txBox="1"/>
          <p:nvPr/>
        </p:nvSpPr>
        <p:spPr>
          <a:xfrm>
            <a:off x="5057961" y="2760583"/>
            <a:ext cx="67512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200" b="1" dirty="0">
                <a:latin typeface="Miriam Libre"/>
                <a:cs typeface="Miriam Libre"/>
                <a:sym typeface="Arial"/>
              </a:rPr>
              <a:t>SSO GESTE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9025E3D-6E45-554C-ABFA-CEE9BEAE305D}"/>
              </a:ext>
            </a:extLst>
          </p:cNvPr>
          <p:cNvSpPr txBox="1"/>
          <p:nvPr/>
        </p:nvSpPr>
        <p:spPr>
          <a:xfrm>
            <a:off x="5794615" y="3350558"/>
            <a:ext cx="341440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600" b="1" dirty="0">
                <a:latin typeface="Miriam Libre"/>
                <a:cs typeface="Miriam Libre"/>
                <a:sym typeface="Arial"/>
              </a:rPr>
              <a:t>SSO GESTE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CF356D6A-8535-174B-8609-D493CB2EC946}"/>
              </a:ext>
            </a:extLst>
          </p:cNvPr>
          <p:cNvSpPr txBox="1"/>
          <p:nvPr/>
        </p:nvSpPr>
        <p:spPr>
          <a:xfrm>
            <a:off x="4833748" y="4396326"/>
            <a:ext cx="135984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500" dirty="0">
                <a:solidFill>
                  <a:srgbClr val="707070"/>
                </a:solidFill>
                <a:latin typeface="Miriam Libre"/>
                <a:cs typeface="Miriam Libre"/>
                <a:sym typeface="Arial"/>
              </a:rPr>
              <a:t>Je ne veux utiliser SSO GESTE qu’avec Lefigaro.fr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7C8513B-5F73-DC4E-9AEC-05FD33ADC189}"/>
              </a:ext>
            </a:extLst>
          </p:cNvPr>
          <p:cNvSpPr txBox="1"/>
          <p:nvPr/>
        </p:nvSpPr>
        <p:spPr>
          <a:xfrm>
            <a:off x="5505833" y="5172641"/>
            <a:ext cx="226024" cy="615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400" b="1" dirty="0">
                <a:solidFill>
                  <a:srgbClr val="707070"/>
                </a:solidFill>
                <a:latin typeface="Miriam Libre"/>
                <a:cs typeface="Miriam Libre"/>
                <a:sym typeface="Arial"/>
              </a:rPr>
              <a:t>SSO GESTE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9794593D-D671-2F46-98CE-670CBED65C10}"/>
              </a:ext>
            </a:extLst>
          </p:cNvPr>
          <p:cNvSpPr txBox="1"/>
          <p:nvPr/>
        </p:nvSpPr>
        <p:spPr>
          <a:xfrm>
            <a:off x="8113262" y="4466548"/>
            <a:ext cx="145935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540" dirty="0">
                <a:solidFill>
                  <a:srgbClr val="707070"/>
                </a:solidFill>
                <a:latin typeface="Miriam Libre"/>
                <a:cs typeface="Miriam Libre"/>
                <a:sym typeface="Arial"/>
              </a:rPr>
              <a:t>En créant votre compte, vous acceptez les CGU de SSO GESTE et l’utilisation de cookies et de technologies similaires, sous réserve des droits que vous pouvez exercer via la Cookies Policy</a:t>
            </a:r>
          </a:p>
          <a:p>
            <a:pPr algn="l"/>
            <a:r>
              <a:rPr lang="fr-FR" sz="540" dirty="0">
                <a:solidFill>
                  <a:srgbClr val="707070"/>
                </a:solidFill>
                <a:latin typeface="Miriam Libre"/>
                <a:cs typeface="Miriam Libre"/>
                <a:sym typeface="Arial"/>
                <a:hlinkClick r:id="rId10"/>
              </a:rPr>
              <a:t>En savoir plus</a:t>
            </a:r>
            <a:endParaRPr lang="fr-FR" sz="540" dirty="0">
              <a:solidFill>
                <a:srgbClr val="707070"/>
              </a:solidFill>
              <a:latin typeface="Miriam Libre"/>
              <a:cs typeface="Miriam Libre"/>
              <a:sym typeface="Arial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A01AA25-CF43-324A-AFCB-B0BF736105BC}"/>
              </a:ext>
            </a:extLst>
          </p:cNvPr>
          <p:cNvSpPr txBox="1"/>
          <p:nvPr/>
        </p:nvSpPr>
        <p:spPr>
          <a:xfrm>
            <a:off x="9215681" y="3552205"/>
            <a:ext cx="341440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600" b="1" dirty="0">
                <a:latin typeface="Miriam Libre"/>
                <a:cs typeface="Miriam Libre"/>
                <a:sym typeface="Arial"/>
              </a:rPr>
              <a:t>SSO GESTE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666A5EE3-53AC-2B43-88CB-F09E6DDFF38A}"/>
              </a:ext>
            </a:extLst>
          </p:cNvPr>
          <p:cNvSpPr txBox="1"/>
          <p:nvPr/>
        </p:nvSpPr>
        <p:spPr>
          <a:xfrm>
            <a:off x="8500588" y="2760583"/>
            <a:ext cx="67512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200" b="1" dirty="0">
                <a:latin typeface="Miriam Libre"/>
                <a:cs typeface="Miriam Libre"/>
                <a:sym typeface="Arial"/>
              </a:rPr>
              <a:t>SSO GESTE</a:t>
            </a:r>
          </a:p>
        </p:txBody>
      </p:sp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8B36B688-F7F9-6B43-AA11-09528226A9C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7425" y="1209675"/>
            <a:ext cx="10217150" cy="7826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Le parcours utilisateur sera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simplifié et structuré en 2 temps 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: d’abord,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une inscription unique commune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 à tous les éditeurs…</a:t>
            </a:r>
          </a:p>
          <a:p>
            <a:pPr marL="0" indent="0">
              <a:lnSpc>
                <a:spcPct val="115000"/>
              </a:lnSpc>
            </a:pPr>
            <a:endParaRPr lang="fr-FR" sz="1600" dirty="0">
              <a:solidFill>
                <a:srgbClr val="182A2E"/>
              </a:solidFill>
              <a:latin typeface="Barlow"/>
            </a:endParaRPr>
          </a:p>
          <a:p>
            <a:pPr marL="0" indent="0">
              <a:lnSpc>
                <a:spcPct val="115000"/>
              </a:lnSpc>
            </a:pPr>
            <a:endParaRPr lang="fr-FR" sz="1600" dirty="0">
              <a:solidFill>
                <a:srgbClr val="182A2E"/>
              </a:solidFill>
              <a:latin typeface="Barlow"/>
            </a:endParaRPr>
          </a:p>
          <a:p>
            <a:pPr marL="0" indent="0">
              <a:lnSpc>
                <a:spcPct val="115000"/>
              </a:lnSpc>
            </a:pPr>
            <a:endParaRPr lang="fr-FR" sz="1600" dirty="0">
              <a:solidFill>
                <a:srgbClr val="182A2E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93766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… Ouvre Un Univers De Navigation Loguée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0A0D3C-F4D3-6942-814C-85CA162146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8305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…puis une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navigation loguée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,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fluide et sans interruption </a:t>
            </a:r>
            <a:r>
              <a:rPr lang="fr-FR" sz="1600" dirty="0">
                <a:solidFill>
                  <a:srgbClr val="182A2E"/>
                </a:solidFill>
                <a:latin typeface="Barlow"/>
              </a:rPr>
              <a:t>chez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tous les éditeurs de l’alliance.</a:t>
            </a:r>
          </a:p>
          <a:p>
            <a:pPr marL="0" indent="0">
              <a:lnSpc>
                <a:spcPct val="115000"/>
              </a:lnSpc>
            </a:pPr>
            <a:endParaRPr lang="fr-FR" sz="1600" dirty="0">
              <a:solidFill>
                <a:srgbClr val="182A2E"/>
              </a:solidFill>
              <a:latin typeface="Barlow"/>
            </a:endParaRPr>
          </a:p>
        </p:txBody>
      </p:sp>
      <p:pic>
        <p:nvPicPr>
          <p:cNvPr id="6" name="Google Shape;286;p32">
            <a:extLst>
              <a:ext uri="{FF2B5EF4-FFF2-40B4-BE49-F238E27FC236}">
                <a16:creationId xmlns:a16="http://schemas.microsoft.com/office/drawing/2014/main" id="{15218E4F-BF19-AD45-90CD-678B9D908A3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9639" y="2080859"/>
            <a:ext cx="2063801" cy="419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7;p32">
            <a:extLst>
              <a:ext uri="{FF2B5EF4-FFF2-40B4-BE49-F238E27FC236}">
                <a16:creationId xmlns:a16="http://schemas.microsoft.com/office/drawing/2014/main" id="{F1C061C2-BF7C-454F-AA09-DB5C1175EF9A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518" y="2602155"/>
            <a:ext cx="1764041" cy="316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0;p32">
            <a:extLst>
              <a:ext uri="{FF2B5EF4-FFF2-40B4-BE49-F238E27FC236}">
                <a16:creationId xmlns:a16="http://schemas.microsoft.com/office/drawing/2014/main" id="{FB1C6896-819D-2B4F-B092-822A58C43B0D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790" y="2625930"/>
            <a:ext cx="205709" cy="20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63A152-C385-F143-B592-FC30F6866B87}"/>
              </a:ext>
            </a:extLst>
          </p:cNvPr>
          <p:cNvSpPr/>
          <p:nvPr/>
        </p:nvSpPr>
        <p:spPr>
          <a:xfrm>
            <a:off x="7719518" y="2900099"/>
            <a:ext cx="1584370" cy="365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Bonjour, </a:t>
            </a:r>
          </a:p>
          <a:p>
            <a:r>
              <a:rPr lang="fr-FR" sz="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Vous êtes désormais connecté et avez accès à l’ensemble des services de l’équipe grâce à votre compte </a:t>
            </a:r>
            <a:r>
              <a:rPr lang="fr-FR" sz="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SSO GESTE</a:t>
            </a:r>
          </a:p>
        </p:txBody>
      </p:sp>
      <p:cxnSp>
        <p:nvCxnSpPr>
          <p:cNvPr id="13" name="Google Shape;294;p32">
            <a:extLst>
              <a:ext uri="{FF2B5EF4-FFF2-40B4-BE49-F238E27FC236}">
                <a16:creationId xmlns:a16="http://schemas.microsoft.com/office/drawing/2014/main" id="{97E63154-3510-AE4E-B24E-F5AA34E5BE28}"/>
              </a:ext>
            </a:extLst>
          </p:cNvPr>
          <p:cNvCxnSpPr>
            <a:cxnSpLocks/>
          </p:cNvCxnSpPr>
          <p:nvPr/>
        </p:nvCxnSpPr>
        <p:spPr>
          <a:xfrm flipV="1">
            <a:off x="6365902" y="2959807"/>
            <a:ext cx="1284608" cy="123904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F00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296;p32">
            <a:extLst>
              <a:ext uri="{FF2B5EF4-FFF2-40B4-BE49-F238E27FC236}">
                <a16:creationId xmlns:a16="http://schemas.microsoft.com/office/drawing/2014/main" id="{9B71C0B4-74A2-0D48-B198-E380B24ABFE4}"/>
              </a:ext>
            </a:extLst>
          </p:cNvPr>
          <p:cNvSpPr/>
          <p:nvPr/>
        </p:nvSpPr>
        <p:spPr>
          <a:xfrm>
            <a:off x="6326007" y="3198381"/>
            <a:ext cx="997807" cy="438176"/>
          </a:xfrm>
          <a:prstGeom prst="roundRect">
            <a:avLst>
              <a:gd name="adj" fmla="val 16667"/>
            </a:avLst>
          </a:prstGeom>
          <a:solidFill>
            <a:srgbClr val="CF00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8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Notification de connexion automatique</a:t>
            </a:r>
          </a:p>
        </p:txBody>
      </p:sp>
      <p:sp>
        <p:nvSpPr>
          <p:cNvPr id="15" name="Google Shape;293;p32">
            <a:extLst>
              <a:ext uri="{FF2B5EF4-FFF2-40B4-BE49-F238E27FC236}">
                <a16:creationId xmlns:a16="http://schemas.microsoft.com/office/drawing/2014/main" id="{8027DE95-EEC5-F74D-8AC8-101F95333087}"/>
              </a:ext>
            </a:extLst>
          </p:cNvPr>
          <p:cNvSpPr/>
          <p:nvPr/>
        </p:nvSpPr>
        <p:spPr>
          <a:xfrm>
            <a:off x="5310527" y="4040160"/>
            <a:ext cx="1017506" cy="289385"/>
          </a:xfrm>
          <a:prstGeom prst="roundRect">
            <a:avLst/>
          </a:prstGeom>
          <a:solidFill>
            <a:srgbClr val="CF00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Visite l’</a:t>
            </a:r>
            <a:r>
              <a:rPr lang="fr-FR" sz="800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Equipe.fr</a:t>
            </a:r>
            <a:endParaRPr lang="fr-FR" sz="2400" dirty="0"/>
          </a:p>
        </p:txBody>
      </p:sp>
      <p:pic>
        <p:nvPicPr>
          <p:cNvPr id="8" name="Google Shape;297;p32">
            <a:extLst>
              <a:ext uri="{FF2B5EF4-FFF2-40B4-BE49-F238E27FC236}">
                <a16:creationId xmlns:a16="http://schemas.microsoft.com/office/drawing/2014/main" id="{FC6248D8-5FF3-BF4E-AE1F-1FD2EDE5227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651" y="2080771"/>
            <a:ext cx="2063841" cy="419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2;p32">
            <a:extLst>
              <a:ext uri="{FF2B5EF4-FFF2-40B4-BE49-F238E27FC236}">
                <a16:creationId xmlns:a16="http://schemas.microsoft.com/office/drawing/2014/main" id="{B9461107-3698-E14E-8AFA-BE0C87930F0F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449" y="2602155"/>
            <a:ext cx="1782567" cy="317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9;p32">
            <a:extLst>
              <a:ext uri="{FF2B5EF4-FFF2-40B4-BE49-F238E27FC236}">
                <a16:creationId xmlns:a16="http://schemas.microsoft.com/office/drawing/2014/main" id="{8DE44090-BE5D-BD43-9B85-22D5341822A8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66" y="2625930"/>
            <a:ext cx="205709" cy="205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91;p32">
            <a:extLst>
              <a:ext uri="{FF2B5EF4-FFF2-40B4-BE49-F238E27FC236}">
                <a16:creationId xmlns:a16="http://schemas.microsoft.com/office/drawing/2014/main" id="{59CD920A-7140-C14F-81F3-7808BA91DDA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04016" y="4177184"/>
            <a:ext cx="904488" cy="10239"/>
          </a:xfrm>
          <a:prstGeom prst="straightConnector1">
            <a:avLst/>
          </a:prstGeom>
          <a:noFill/>
          <a:ln w="9525" cap="flat" cmpd="sng">
            <a:solidFill>
              <a:srgbClr val="CF004F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8" name="Google Shape;265;p30">
            <a:extLst>
              <a:ext uri="{FF2B5EF4-FFF2-40B4-BE49-F238E27FC236}">
                <a16:creationId xmlns:a16="http://schemas.microsoft.com/office/drawing/2014/main" id="{456181FF-7AD8-FA40-A4B6-994E2E672430}"/>
              </a:ext>
            </a:extLst>
          </p:cNvPr>
          <p:cNvSpPr/>
          <p:nvPr/>
        </p:nvSpPr>
        <p:spPr>
          <a:xfrm>
            <a:off x="3315798" y="5844539"/>
            <a:ext cx="387546" cy="38754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004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dirty="0">
              <a:solidFill>
                <a:srgbClr val="CF004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" name="Google Shape;265;p30">
            <a:extLst>
              <a:ext uri="{FF2B5EF4-FFF2-40B4-BE49-F238E27FC236}">
                <a16:creationId xmlns:a16="http://schemas.microsoft.com/office/drawing/2014/main" id="{D2D77C55-E78D-1045-B1C2-4121100D63BC}"/>
              </a:ext>
            </a:extLst>
          </p:cNvPr>
          <p:cNvSpPr/>
          <p:nvPr/>
        </p:nvSpPr>
        <p:spPr>
          <a:xfrm>
            <a:off x="8407764" y="5817439"/>
            <a:ext cx="387547" cy="3875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004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dirty="0">
              <a:solidFill>
                <a:srgbClr val="CF004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80202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F99E477-ECC0-9249-AE7E-F73C92D15F3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Le SSO GESTE : Un Prérequis À Une Monétisation Réussie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3D69F62-87CD-4840-92DA-E456E45F7CA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8305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  <a:sym typeface="Barlow Medium"/>
              </a:rPr>
              <a:t>Le SSO GESTE est bien plus qu’une brique technologique : </a:t>
            </a:r>
            <a:r>
              <a:rPr lang="fr-FR" sz="1600" b="1" dirty="0">
                <a:solidFill>
                  <a:srgbClr val="182A2E"/>
                </a:solidFill>
                <a:latin typeface="Barlow"/>
                <a:sym typeface="Barlow Medium"/>
              </a:rPr>
              <a:t>c’est un prérequis à la rentabilité et à la pérennité </a:t>
            </a:r>
            <a:r>
              <a:rPr lang="fr-FR" sz="1600" dirty="0">
                <a:solidFill>
                  <a:srgbClr val="182A2E"/>
                </a:solidFill>
                <a:latin typeface="Barlow"/>
                <a:sym typeface="Barlow Medium"/>
              </a:rPr>
              <a:t>du </a:t>
            </a:r>
            <a:r>
              <a:rPr lang="fr-FR" sz="1600" i="1" dirty="0">
                <a:solidFill>
                  <a:srgbClr val="182A2E"/>
                </a:solidFill>
                <a:latin typeface="Barlow"/>
                <a:sym typeface="Barlow Medium"/>
              </a:rPr>
              <a:t>business model </a:t>
            </a:r>
            <a:r>
              <a:rPr lang="fr-FR" sz="1600" dirty="0">
                <a:solidFill>
                  <a:srgbClr val="182A2E"/>
                </a:solidFill>
                <a:latin typeface="Barlow"/>
                <a:sym typeface="Barlow Medium"/>
              </a:rPr>
              <a:t>des éditeurs français.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73942A-7230-4747-8020-531F4C59EBB8}"/>
              </a:ext>
            </a:extLst>
          </p:cNvPr>
          <p:cNvSpPr txBox="1"/>
          <p:nvPr/>
        </p:nvSpPr>
        <p:spPr>
          <a:xfrm>
            <a:off x="2157455" y="6496410"/>
            <a:ext cx="4106385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Sources : </a:t>
            </a:r>
            <a:r>
              <a:rPr lang="fr-FR" sz="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(1) RTL Group </a:t>
            </a:r>
            <a:r>
              <a:rPr lang="fr-FR" sz="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market</a:t>
            </a:r>
            <a:r>
              <a:rPr lang="fr-FR" sz="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sizing</a:t>
            </a:r>
            <a:r>
              <a:rPr lang="fr-FR" sz="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workshops, (2) Axionable insight, (3) VDZ and Deloitte </a:t>
            </a:r>
            <a:r>
              <a:rPr lang="fr-FR" sz="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studies</a:t>
            </a:r>
            <a:r>
              <a:rPr lang="fr-FR" sz="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| Axionable </a:t>
            </a:r>
            <a:r>
              <a:rPr lang="fr-FR" sz="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Analysis</a:t>
            </a:r>
            <a:r>
              <a:rPr lang="fr-FR" sz="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206D16F-3675-A547-AE37-CB882133B3BE}"/>
              </a:ext>
            </a:extLst>
          </p:cNvPr>
          <p:cNvSpPr/>
          <p:nvPr/>
        </p:nvSpPr>
        <p:spPr>
          <a:xfrm>
            <a:off x="2349970" y="4547504"/>
            <a:ext cx="1794881" cy="511117"/>
          </a:xfrm>
          <a:prstGeom prst="roundRect">
            <a:avLst>
              <a:gd name="adj" fmla="val 9035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Revenus publicitaires :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+ 15-50%</a:t>
            </a:r>
            <a:r>
              <a:rPr lang="fr-FR" sz="1000" baseline="30000" dirty="0">
                <a:solidFill>
                  <a:schemeClr val="bg1"/>
                </a:solidFill>
              </a:rPr>
              <a:t> (1)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endParaRPr lang="fr-FR" sz="1000" baseline="30000" dirty="0">
              <a:solidFill>
                <a:schemeClr val="bg1"/>
              </a:solidFill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41075D3E-D034-9040-9A17-682B7E6E31C2}"/>
              </a:ext>
            </a:extLst>
          </p:cNvPr>
          <p:cNvSpPr/>
          <p:nvPr/>
        </p:nvSpPr>
        <p:spPr>
          <a:xfrm>
            <a:off x="2349971" y="3869738"/>
            <a:ext cx="1794882" cy="1174220"/>
          </a:xfrm>
          <a:prstGeom prst="roundRect">
            <a:avLst>
              <a:gd name="adj" fmla="val 4071"/>
            </a:avLst>
          </a:prstGeom>
          <a:noFill/>
          <a:ln w="6350">
            <a:solidFill>
              <a:srgbClr val="ED3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ADF9BC-215B-9941-9BBB-B83D31AE25A0}"/>
              </a:ext>
            </a:extLst>
          </p:cNvPr>
          <p:cNvSpPr txBox="1"/>
          <p:nvPr/>
        </p:nvSpPr>
        <p:spPr>
          <a:xfrm>
            <a:off x="2610491" y="3974806"/>
            <a:ext cx="1216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800" b="1">
                <a:solidFill>
                  <a:schemeClr val="bg1"/>
                </a:solidFill>
                <a:latin typeface="Barlow Medium"/>
              </a:defRPr>
            </a:lvl1pPr>
          </a:lstStyle>
          <a:p>
            <a:pPr algn="ctr" defTabSz="1219170">
              <a:buClr>
                <a:srgbClr val="000000"/>
              </a:buClr>
            </a:pPr>
            <a:r>
              <a:rPr lang="fr-FR" sz="1000" b="0" kern="0" dirty="0">
                <a:solidFill>
                  <a:srgbClr val="000000"/>
                </a:solidFill>
                <a:cs typeface="Arial"/>
                <a:sym typeface="Arial"/>
              </a:rPr>
              <a:t>Contenu financé par des publicités </a:t>
            </a:r>
            <a:r>
              <a:rPr lang="fr-FR" sz="1000" b="0" i="1" kern="0" dirty="0">
                <a:solidFill>
                  <a:srgbClr val="000000"/>
                </a:solidFill>
                <a:cs typeface="Arial"/>
                <a:sym typeface="Arial"/>
              </a:rPr>
              <a:t>data-</a:t>
            </a:r>
            <a:r>
              <a:rPr lang="fr-FR" sz="1000" b="0" i="1" kern="0" dirty="0" err="1">
                <a:solidFill>
                  <a:srgbClr val="000000"/>
                </a:solidFill>
                <a:cs typeface="Arial"/>
                <a:sym typeface="Arial"/>
              </a:rPr>
              <a:t>driven</a:t>
            </a:r>
            <a:endParaRPr lang="fr-FR" sz="1000" b="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0C5F80CA-79C9-C443-A6AC-8B85BC69A58B}"/>
              </a:ext>
            </a:extLst>
          </p:cNvPr>
          <p:cNvSpPr/>
          <p:nvPr/>
        </p:nvSpPr>
        <p:spPr>
          <a:xfrm>
            <a:off x="3295085" y="5494604"/>
            <a:ext cx="2207830" cy="720002"/>
          </a:xfrm>
          <a:prstGeom prst="roundRect">
            <a:avLst>
              <a:gd name="adj" fmla="val 89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85FB090C-7085-F54D-9A39-7323EAD5CCB1}"/>
              </a:ext>
            </a:extLst>
          </p:cNvPr>
          <p:cNvSpPr/>
          <p:nvPr/>
        </p:nvSpPr>
        <p:spPr>
          <a:xfrm>
            <a:off x="3404371" y="2862384"/>
            <a:ext cx="2206800" cy="5102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FR" sz="1000" kern="0" dirty="0">
                <a:solidFill>
                  <a:schemeClr val="tx1"/>
                </a:solidFill>
                <a:latin typeface="Barlow Medium"/>
                <a:cs typeface="Arial"/>
                <a:sym typeface="Arial"/>
              </a:rPr>
              <a:t>améliore directement les capacités de monétisation…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288A7A4-5D33-7344-894D-229E67A4BB5B}"/>
              </a:ext>
            </a:extLst>
          </p:cNvPr>
          <p:cNvSpPr txBox="1"/>
          <p:nvPr/>
        </p:nvSpPr>
        <p:spPr>
          <a:xfrm>
            <a:off x="3295086" y="5849542"/>
            <a:ext cx="220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800" b="1">
                <a:solidFill>
                  <a:schemeClr val="bg1"/>
                </a:solidFill>
                <a:latin typeface="Barlow Medium"/>
              </a:defRPr>
            </a:lvl1pPr>
          </a:lstStyle>
          <a:p>
            <a:pPr algn="ctr" defTabSz="1219170">
              <a:buClr>
                <a:srgbClr val="000000"/>
              </a:buClr>
            </a:pPr>
            <a:r>
              <a:rPr lang="fr-FR" sz="900" b="0" kern="0" dirty="0">
                <a:solidFill>
                  <a:srgbClr val="000000"/>
                </a:solidFill>
                <a:cs typeface="Arial"/>
                <a:sym typeface="Arial"/>
              </a:rPr>
              <a:t>Support d’hybridation pour de nouveaux </a:t>
            </a:r>
            <a:r>
              <a:rPr lang="fr-FR" sz="900" b="0" i="1" kern="0" dirty="0">
                <a:solidFill>
                  <a:srgbClr val="000000"/>
                </a:solidFill>
                <a:cs typeface="Arial"/>
                <a:sym typeface="Arial"/>
              </a:rPr>
              <a:t>business </a:t>
            </a:r>
            <a:r>
              <a:rPr lang="fr-FR" sz="900" b="0" i="1" kern="0" dirty="0" err="1">
                <a:solidFill>
                  <a:srgbClr val="000000"/>
                </a:solidFill>
                <a:cs typeface="Arial"/>
                <a:sym typeface="Arial"/>
              </a:rPr>
              <a:t>models</a:t>
            </a:r>
            <a:endParaRPr lang="fr-FR" sz="900" b="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5C09DFA1-BAAC-F743-9520-9B2FD11028D8}"/>
              </a:ext>
            </a:extLst>
          </p:cNvPr>
          <p:cNvSpPr/>
          <p:nvPr/>
        </p:nvSpPr>
        <p:spPr>
          <a:xfrm>
            <a:off x="7174960" y="3012834"/>
            <a:ext cx="2207830" cy="597374"/>
          </a:xfrm>
          <a:prstGeom prst="roundRect">
            <a:avLst>
              <a:gd name="adj" fmla="val 7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chemeClr val="tx1"/>
              </a:solidFill>
              <a:latin typeface="Barlow Medium"/>
              <a:cs typeface="Arial"/>
              <a:sym typeface="Arial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D3D4540-64E1-DF4D-ABBB-FEA579337D2C}"/>
              </a:ext>
            </a:extLst>
          </p:cNvPr>
          <p:cNvSpPr txBox="1"/>
          <p:nvPr/>
        </p:nvSpPr>
        <p:spPr>
          <a:xfrm>
            <a:off x="7315794" y="2895410"/>
            <a:ext cx="1926164" cy="4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defTabSz="1219170">
              <a:buClr>
                <a:srgbClr val="000000"/>
              </a:buClr>
              <a:defRPr sz="900" kern="0">
                <a:latin typeface="Barlow Medium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  <a:sym typeface="Arial"/>
              </a:rPr>
              <a:t>…et protège les médias d’éventuelles pertes de revenu</a:t>
            </a:r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CB6B6B52-A529-5A4A-98C1-8672C44303F5}"/>
              </a:ext>
            </a:extLst>
          </p:cNvPr>
          <p:cNvSpPr/>
          <p:nvPr/>
        </p:nvSpPr>
        <p:spPr>
          <a:xfrm>
            <a:off x="7381434" y="5494604"/>
            <a:ext cx="1794882" cy="720002"/>
          </a:xfrm>
          <a:prstGeom prst="roundRect">
            <a:avLst>
              <a:gd name="adj" fmla="val 89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983E21C-68E9-BB42-9015-0EBDA5CE3478}"/>
              </a:ext>
            </a:extLst>
          </p:cNvPr>
          <p:cNvSpPr txBox="1"/>
          <p:nvPr/>
        </p:nvSpPr>
        <p:spPr>
          <a:xfrm>
            <a:off x="7393219" y="5923202"/>
            <a:ext cx="1771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800" b="1">
                <a:solidFill>
                  <a:schemeClr val="bg1"/>
                </a:solidFill>
                <a:latin typeface="Barlow Medium"/>
              </a:defRPr>
            </a:lvl1pPr>
          </a:lstStyle>
          <a:p>
            <a:pPr algn="ctr" defTabSz="1219170">
              <a:buClr>
                <a:srgbClr val="000000"/>
              </a:buClr>
            </a:pPr>
            <a:r>
              <a:rPr lang="fr-FR" sz="900" b="0" kern="0" dirty="0">
                <a:solidFill>
                  <a:srgbClr val="000000"/>
                </a:solidFill>
                <a:cs typeface="Arial"/>
                <a:sym typeface="Arial"/>
              </a:rPr>
              <a:t>Business </a:t>
            </a:r>
            <a:r>
              <a:rPr lang="fr-FR" sz="900" b="0" i="1" kern="0" dirty="0">
                <a:solidFill>
                  <a:srgbClr val="000000"/>
                </a:solidFill>
                <a:cs typeface="Arial"/>
                <a:sym typeface="Arial"/>
              </a:rPr>
              <a:t>future-proof</a:t>
            </a:r>
            <a:endParaRPr lang="fr-FR" sz="900" b="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4383D3-E96A-4B42-8AC4-4155A92660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231" y="3566762"/>
            <a:ext cx="428785" cy="4287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07B9E8D-E529-AF45-A8AC-5D8CDE13B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578" y="5497456"/>
            <a:ext cx="444596" cy="4445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5CCFA0-FC0E-5E4C-95EE-1765FF5CE8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399" y="5423132"/>
            <a:ext cx="518920" cy="518918"/>
          </a:xfrm>
          <a:prstGeom prst="rect">
            <a:avLst/>
          </a:prstGeom>
        </p:spPr>
      </p:pic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D946D40D-0774-554A-83D5-7017F5DFE34B}"/>
              </a:ext>
            </a:extLst>
          </p:cNvPr>
          <p:cNvSpPr/>
          <p:nvPr/>
        </p:nvSpPr>
        <p:spPr>
          <a:xfrm>
            <a:off x="2349970" y="4496531"/>
            <a:ext cx="1794881" cy="60461"/>
          </a:xfrm>
          <a:prstGeom prst="roundRect">
            <a:avLst>
              <a:gd name="adj" fmla="val 0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aseline="30000" dirty="0">
              <a:solidFill>
                <a:schemeClr val="bg1"/>
              </a:solidFill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4AD1B53D-C7A5-1946-9982-98F703B3A378}"/>
              </a:ext>
            </a:extLst>
          </p:cNvPr>
          <p:cNvSpPr/>
          <p:nvPr/>
        </p:nvSpPr>
        <p:spPr>
          <a:xfrm>
            <a:off x="4910314" y="4547504"/>
            <a:ext cx="1794881" cy="511117"/>
          </a:xfrm>
          <a:prstGeom prst="roundRect">
            <a:avLst>
              <a:gd name="adj" fmla="val 9035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Nouvelles sources de revenus :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+ 15-30%</a:t>
            </a:r>
            <a:r>
              <a:rPr lang="fr-FR" sz="1000" baseline="30000" dirty="0">
                <a:solidFill>
                  <a:schemeClr val="bg1"/>
                </a:solidFill>
              </a:rPr>
              <a:t> (2)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9D6FB8FA-3E5C-A546-A600-F64400CC1681}"/>
              </a:ext>
            </a:extLst>
          </p:cNvPr>
          <p:cNvSpPr/>
          <p:nvPr/>
        </p:nvSpPr>
        <p:spPr>
          <a:xfrm>
            <a:off x="4910314" y="3869738"/>
            <a:ext cx="1794882" cy="1174220"/>
          </a:xfrm>
          <a:prstGeom prst="roundRect">
            <a:avLst>
              <a:gd name="adj" fmla="val 4071"/>
            </a:avLst>
          </a:prstGeom>
          <a:noFill/>
          <a:ln w="6350">
            <a:solidFill>
              <a:srgbClr val="ED3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AF9E2836-FEC7-7F41-A053-2F09C2F27F3E}"/>
              </a:ext>
            </a:extLst>
          </p:cNvPr>
          <p:cNvSpPr/>
          <p:nvPr/>
        </p:nvSpPr>
        <p:spPr>
          <a:xfrm>
            <a:off x="4910314" y="4496531"/>
            <a:ext cx="1794881" cy="60461"/>
          </a:xfrm>
          <a:prstGeom prst="roundRect">
            <a:avLst>
              <a:gd name="adj" fmla="val 0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aseline="300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835ADB-6104-114F-BDA4-FA39BF142C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454" y="3616940"/>
            <a:ext cx="506814" cy="506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C900FC6-F5D3-7B47-983E-78C80D18BA14}"/>
              </a:ext>
            </a:extLst>
          </p:cNvPr>
          <p:cNvSpPr txBox="1"/>
          <p:nvPr/>
        </p:nvSpPr>
        <p:spPr>
          <a:xfrm>
            <a:off x="4995421" y="4023102"/>
            <a:ext cx="159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algn="ctr" defTabSz="1219170">
              <a:buClr>
                <a:srgbClr val="000000"/>
              </a:buClr>
              <a:defRPr sz="1400" b="0" kern="0">
                <a:solidFill>
                  <a:srgbClr val="000000"/>
                </a:solidFill>
                <a:latin typeface="Barlow Medium"/>
                <a:cs typeface="Arial"/>
              </a:defRPr>
            </a:lvl1pPr>
          </a:lstStyle>
          <a:p>
            <a:r>
              <a:rPr lang="fr-FR" sz="1000" dirty="0">
                <a:sym typeface="Arial"/>
              </a:rPr>
              <a:t>Contenus payants et abonnements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5BF30079-C676-FE45-A9CB-8C178B33BADA}"/>
              </a:ext>
            </a:extLst>
          </p:cNvPr>
          <p:cNvSpPr/>
          <p:nvPr/>
        </p:nvSpPr>
        <p:spPr>
          <a:xfrm>
            <a:off x="7381435" y="4547504"/>
            <a:ext cx="1794881" cy="511117"/>
          </a:xfrm>
          <a:prstGeom prst="roundRect">
            <a:avLst>
              <a:gd name="adj" fmla="val 9035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Perte de revenue évitée :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- 30-57%</a:t>
            </a:r>
            <a:r>
              <a:rPr lang="fr-FR" sz="1000" baseline="30000" dirty="0">
                <a:solidFill>
                  <a:schemeClr val="bg1"/>
                </a:solidFill>
              </a:rPr>
              <a:t> (3)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725FF3D7-D316-5C43-9F4B-1A93D78B080C}"/>
              </a:ext>
            </a:extLst>
          </p:cNvPr>
          <p:cNvSpPr/>
          <p:nvPr/>
        </p:nvSpPr>
        <p:spPr>
          <a:xfrm>
            <a:off x="7381434" y="3869738"/>
            <a:ext cx="1794882" cy="1174220"/>
          </a:xfrm>
          <a:prstGeom prst="roundRect">
            <a:avLst>
              <a:gd name="adj" fmla="val 4071"/>
            </a:avLst>
          </a:prstGeom>
          <a:noFill/>
          <a:ln w="6350">
            <a:solidFill>
              <a:srgbClr val="ED3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fr-FR" sz="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DA3137F1-8BF9-D143-BF4E-A363456C2D6F}"/>
              </a:ext>
            </a:extLst>
          </p:cNvPr>
          <p:cNvSpPr/>
          <p:nvPr/>
        </p:nvSpPr>
        <p:spPr>
          <a:xfrm>
            <a:off x="7381435" y="4496531"/>
            <a:ext cx="1794881" cy="60461"/>
          </a:xfrm>
          <a:prstGeom prst="roundRect">
            <a:avLst>
              <a:gd name="adj" fmla="val 0"/>
            </a:avLst>
          </a:prstGeom>
          <a:solidFill>
            <a:srgbClr val="D033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aseline="30000" dirty="0">
              <a:solidFill>
                <a:schemeClr val="bg1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7976D5D-0847-6249-838F-11CCBE29E07C}"/>
              </a:ext>
            </a:extLst>
          </p:cNvPr>
          <p:cNvSpPr txBox="1"/>
          <p:nvPr/>
        </p:nvSpPr>
        <p:spPr>
          <a:xfrm>
            <a:off x="7478963" y="4032699"/>
            <a:ext cx="159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algn="ctr" defTabSz="1219170">
              <a:buClr>
                <a:srgbClr val="000000"/>
              </a:buClr>
              <a:defRPr sz="1400" b="0" kern="0">
                <a:solidFill>
                  <a:srgbClr val="000000"/>
                </a:solidFill>
                <a:latin typeface="Barlow Medium"/>
                <a:cs typeface="Arial"/>
              </a:defRPr>
            </a:lvl1pPr>
          </a:lstStyle>
          <a:p>
            <a:r>
              <a:rPr lang="fr-FR" sz="1000" dirty="0">
                <a:sym typeface="Arial"/>
              </a:rPr>
              <a:t>Résilience aux nouvelles réglementations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B8F19B-0259-3D46-B259-3257F7F689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371" y="3587848"/>
            <a:ext cx="473009" cy="4730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9492803-A7DF-CA4F-B496-B8984E37A73C}"/>
              </a:ext>
            </a:extLst>
          </p:cNvPr>
          <p:cNvSpPr txBox="1"/>
          <p:nvPr/>
        </p:nvSpPr>
        <p:spPr>
          <a:xfrm>
            <a:off x="5633884" y="2497347"/>
            <a:ext cx="12284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defTabSz="1219170">
              <a:buClr>
                <a:srgbClr val="000000"/>
              </a:buClr>
              <a:defRPr sz="1000" kern="0">
                <a:latin typeface="Barlow Medium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L’identification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8C07235-4BC5-2D46-9D0D-651F1990C2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35" y="1932300"/>
            <a:ext cx="531587" cy="531587"/>
          </a:xfrm>
          <a:prstGeom prst="rect">
            <a:avLst/>
          </a:prstGeom>
        </p:spPr>
      </p:pic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id="{38504A97-2C74-5D42-A2CA-8218B012BF90}"/>
              </a:ext>
            </a:extLst>
          </p:cNvPr>
          <p:cNvCxnSpPr>
            <a:cxnSpLocks/>
            <a:stCxn id="24" idx="1"/>
            <a:endCxn id="46" idx="0"/>
          </p:cNvCxnSpPr>
          <p:nvPr/>
        </p:nvCxnSpPr>
        <p:spPr>
          <a:xfrm rot="10800000" flipV="1">
            <a:off x="4507772" y="2620458"/>
            <a:ext cx="1126113" cy="241926"/>
          </a:xfrm>
          <a:prstGeom prst="curvedConnector2">
            <a:avLst/>
          </a:prstGeom>
          <a:ln>
            <a:solidFill>
              <a:srgbClr val="D033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rc 89">
            <a:extLst>
              <a:ext uri="{FF2B5EF4-FFF2-40B4-BE49-F238E27FC236}">
                <a16:creationId xmlns:a16="http://schemas.microsoft.com/office/drawing/2014/main" id="{2D3AA49F-807B-594D-82A6-E4339321725D}"/>
              </a:ext>
            </a:extLst>
          </p:cNvPr>
          <p:cNvCxnSpPr>
            <a:cxnSpLocks/>
            <a:stCxn id="24" idx="3"/>
            <a:endCxn id="79" idx="0"/>
          </p:cNvCxnSpPr>
          <p:nvPr/>
        </p:nvCxnSpPr>
        <p:spPr>
          <a:xfrm>
            <a:off x="6862372" y="2620458"/>
            <a:ext cx="1416504" cy="274952"/>
          </a:xfrm>
          <a:prstGeom prst="curvedConnector2">
            <a:avLst/>
          </a:prstGeom>
          <a:ln>
            <a:solidFill>
              <a:srgbClr val="D033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3E323A7-B3BC-E94D-9BDC-056AFA3FB0A8}"/>
              </a:ext>
            </a:extLst>
          </p:cNvPr>
          <p:cNvCxnSpPr>
            <a:cxnSpLocks/>
          </p:cNvCxnSpPr>
          <p:nvPr/>
        </p:nvCxnSpPr>
        <p:spPr>
          <a:xfrm flipH="1">
            <a:off x="3670253" y="3461476"/>
            <a:ext cx="144000" cy="253640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789AEB2-C169-1D44-A3E9-5FF3CE22F04F}"/>
              </a:ext>
            </a:extLst>
          </p:cNvPr>
          <p:cNvCxnSpPr>
            <a:cxnSpLocks/>
          </p:cNvCxnSpPr>
          <p:nvPr/>
        </p:nvCxnSpPr>
        <p:spPr>
          <a:xfrm>
            <a:off x="5191120" y="3483324"/>
            <a:ext cx="143681" cy="231792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54062139-F49F-6648-BD25-D9E9E7CBE4A7}"/>
              </a:ext>
            </a:extLst>
          </p:cNvPr>
          <p:cNvCxnSpPr>
            <a:cxnSpLocks/>
          </p:cNvCxnSpPr>
          <p:nvPr/>
        </p:nvCxnSpPr>
        <p:spPr>
          <a:xfrm flipH="1">
            <a:off x="5190801" y="5171046"/>
            <a:ext cx="144000" cy="253640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567F669E-22E0-E74A-9320-299EB668A4BD}"/>
              </a:ext>
            </a:extLst>
          </p:cNvPr>
          <p:cNvCxnSpPr>
            <a:cxnSpLocks/>
          </p:cNvCxnSpPr>
          <p:nvPr/>
        </p:nvCxnSpPr>
        <p:spPr>
          <a:xfrm>
            <a:off x="3598411" y="5167104"/>
            <a:ext cx="144000" cy="231792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D4B9CD7F-6F4F-CA4F-AA66-EC8F37851D4D}"/>
              </a:ext>
            </a:extLst>
          </p:cNvPr>
          <p:cNvCxnSpPr>
            <a:cxnSpLocks/>
          </p:cNvCxnSpPr>
          <p:nvPr/>
        </p:nvCxnSpPr>
        <p:spPr>
          <a:xfrm>
            <a:off x="8247605" y="3397038"/>
            <a:ext cx="0" cy="186985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07C366B7-0BB9-AB41-A696-CEDCDDCAE82F}"/>
              </a:ext>
            </a:extLst>
          </p:cNvPr>
          <p:cNvCxnSpPr>
            <a:cxnSpLocks/>
          </p:cNvCxnSpPr>
          <p:nvPr/>
        </p:nvCxnSpPr>
        <p:spPr>
          <a:xfrm flipH="1">
            <a:off x="8247605" y="5125544"/>
            <a:ext cx="0" cy="253640"/>
          </a:xfrm>
          <a:prstGeom prst="straightConnector1">
            <a:avLst/>
          </a:prstGeom>
          <a:ln>
            <a:solidFill>
              <a:srgbClr val="D033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4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4 Innovations Clés Motrices Du Projet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0A0D3C-F4D3-6942-814C-85CA162146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453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L’implémentation d’un SSO dans l’industrie française des éditeurs de contenu est une </a:t>
            </a:r>
            <a:r>
              <a:rPr lang="fr-FR" sz="1600" b="1" dirty="0">
                <a:solidFill>
                  <a:srgbClr val="182A2E"/>
                </a:solidFill>
                <a:latin typeface="Barlow"/>
              </a:rPr>
              <a:t>petite révolution reposant sur 4 innovations 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42106A6-EDD4-3C49-99CB-BE6863676D5C}"/>
              </a:ext>
            </a:extLst>
          </p:cNvPr>
          <p:cNvSpPr/>
          <p:nvPr/>
        </p:nvSpPr>
        <p:spPr>
          <a:xfrm>
            <a:off x="519477" y="3808348"/>
            <a:ext cx="2544000" cy="24848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FR" sz="1467" b="1" dirty="0">
                <a:solidFill>
                  <a:srgbClr val="D03350"/>
                </a:solidFill>
                <a:latin typeface="Barlow Medium"/>
                <a:cs typeface="Arial"/>
              </a:rPr>
              <a:t>1. </a:t>
            </a:r>
            <a:r>
              <a:rPr lang="fr-FR" sz="1467" b="1" dirty="0" err="1">
                <a:solidFill>
                  <a:srgbClr val="D03350"/>
                </a:solidFill>
                <a:latin typeface="Barlow Medium"/>
                <a:cs typeface="Arial"/>
              </a:rPr>
              <a:t>Coopétition</a:t>
            </a:r>
            <a:endParaRPr lang="fr-FR" sz="1467" b="1" dirty="0">
              <a:solidFill>
                <a:srgbClr val="D03350"/>
              </a:solidFill>
              <a:latin typeface="Barlow Medium"/>
              <a:cs typeface="Arial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F635FC4-A1AD-BE44-ABFE-CB08BAC6852B}"/>
              </a:ext>
            </a:extLst>
          </p:cNvPr>
          <p:cNvSpPr/>
          <p:nvPr/>
        </p:nvSpPr>
        <p:spPr>
          <a:xfrm>
            <a:off x="3439944" y="3808349"/>
            <a:ext cx="2544000" cy="24848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0800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67" b="1" dirty="0">
                <a:solidFill>
                  <a:srgbClr val="D03350"/>
                </a:solidFill>
                <a:latin typeface="Barlow Medium"/>
                <a:cs typeface="Arial"/>
              </a:rPr>
              <a:t>2. Souveraineté data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F24A35-E4A5-6E4C-B5C0-6FABFC8F8FE2}"/>
              </a:ext>
            </a:extLst>
          </p:cNvPr>
          <p:cNvSpPr txBox="1"/>
          <p:nvPr/>
        </p:nvSpPr>
        <p:spPr>
          <a:xfrm>
            <a:off x="4591137" y="2034669"/>
            <a:ext cx="3009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CF004F"/>
                </a:solidFill>
                <a:latin typeface="Monaco" pitchFamily="2" charset="77"/>
              </a:rPr>
              <a:t>Authentification via une identité commune SSO GESTE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14B071F-0C74-AE4F-8F21-E896853D3C8E}"/>
              </a:ext>
            </a:extLst>
          </p:cNvPr>
          <p:cNvSpPr/>
          <p:nvPr/>
        </p:nvSpPr>
        <p:spPr>
          <a:xfrm>
            <a:off x="6360411" y="3808348"/>
            <a:ext cx="2544000" cy="24848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0" tIns="108000" rIns="4800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67" b="1" dirty="0">
                <a:solidFill>
                  <a:srgbClr val="D03350"/>
                </a:solidFill>
                <a:latin typeface="Barlow Medium"/>
                <a:cs typeface="Arial"/>
              </a:rPr>
              <a:t>3. Lien direct avec l’utilisateur</a:t>
            </a:r>
          </a:p>
          <a:p>
            <a:pPr algn="ctr"/>
            <a:endParaRPr lang="fr-FR" sz="1467" dirty="0">
              <a:solidFill>
                <a:srgbClr val="CF004F"/>
              </a:solidFill>
              <a:latin typeface="Barlow Medium"/>
              <a:cs typeface="Arial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9EC13E2-E1FE-D841-AB4D-1497EAE235B9}"/>
              </a:ext>
            </a:extLst>
          </p:cNvPr>
          <p:cNvSpPr/>
          <p:nvPr/>
        </p:nvSpPr>
        <p:spPr>
          <a:xfrm>
            <a:off x="9280878" y="3808349"/>
            <a:ext cx="2391647" cy="24848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0800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67" b="1" dirty="0">
                <a:solidFill>
                  <a:srgbClr val="D03350"/>
                </a:solidFill>
                <a:latin typeface="Barlow Medium"/>
                <a:cs typeface="Arial"/>
              </a:rPr>
              <a:t>4. Monétisation améliorée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FE6F2A-D757-FB44-9840-1AD2931BC137}"/>
              </a:ext>
            </a:extLst>
          </p:cNvPr>
          <p:cNvSpPr txBox="1"/>
          <p:nvPr/>
        </p:nvSpPr>
        <p:spPr>
          <a:xfrm>
            <a:off x="519477" y="4970490"/>
            <a:ext cx="2506680" cy="1086131"/>
          </a:xfrm>
          <a:prstGeom prst="rect">
            <a:avLst/>
          </a:prstGeom>
          <a:noFill/>
        </p:spPr>
        <p:txBody>
          <a:bodyPr wrap="square" lIns="96000" rIns="9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Partager une brique d’authentification commune à 22 éditeurs représentant</a:t>
            </a:r>
          </a:p>
          <a:p>
            <a:pPr algn="ctr">
              <a:lnSpc>
                <a:spcPct val="120000"/>
              </a:lnSpc>
            </a:pP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 sites &amp; </a:t>
            </a:r>
            <a:r>
              <a:rPr lang="fr-FR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apps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</a:t>
            </a:r>
          </a:p>
          <a:p>
            <a:pPr algn="ctr">
              <a:lnSpc>
                <a:spcPct val="120000"/>
              </a:lnSpc>
            </a:pP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du trafic web français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046C29-C0BD-A544-ADA5-CA38B90D8036}"/>
              </a:ext>
            </a:extLst>
          </p:cNvPr>
          <p:cNvSpPr txBox="1"/>
          <p:nvPr/>
        </p:nvSpPr>
        <p:spPr>
          <a:xfrm>
            <a:off x="3439945" y="4970490"/>
            <a:ext cx="2523855" cy="1086131"/>
          </a:xfrm>
          <a:prstGeom prst="rect">
            <a:avLst/>
          </a:prstGeom>
          <a:noFill/>
        </p:spPr>
        <p:txBody>
          <a:bodyPr wrap="square" lIns="96000" rIns="9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Collecter une donnée fiable cross-</a:t>
            </a:r>
            <a:r>
              <a:rPr 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permettre une </a:t>
            </a: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à 360° de l’utilisateur 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sans dépendre des fournisseurs de cookies 3</a:t>
            </a:r>
            <a:r>
              <a:rPr lang="fr-FR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1C40CD-1E44-E344-B40A-3D3ED490D88E}"/>
              </a:ext>
            </a:extLst>
          </p:cNvPr>
          <p:cNvSpPr txBox="1"/>
          <p:nvPr/>
        </p:nvSpPr>
        <p:spPr>
          <a:xfrm>
            <a:off x="6460842" y="4970490"/>
            <a:ext cx="2343138" cy="882999"/>
          </a:xfrm>
          <a:prstGeom prst="rect">
            <a:avLst/>
          </a:prstGeom>
          <a:noFill/>
        </p:spPr>
        <p:txBody>
          <a:bodyPr wrap="square" lIns="96000" rIns="9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Consolider en toute </a:t>
            </a: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confiance le lien direct 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avec le client par un parcours </a:t>
            </a: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engageant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plein de sens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86AB87-8A3B-6749-BADB-5976BAB27A42}"/>
              </a:ext>
            </a:extLst>
          </p:cNvPr>
          <p:cNvSpPr txBox="1"/>
          <p:nvPr/>
        </p:nvSpPr>
        <p:spPr>
          <a:xfrm>
            <a:off x="9280878" y="4970491"/>
            <a:ext cx="2371501" cy="679866"/>
          </a:xfrm>
          <a:prstGeom prst="rect">
            <a:avLst/>
          </a:prstGeom>
          <a:noFill/>
        </p:spPr>
        <p:txBody>
          <a:bodyPr wrap="square" lIns="96000" rIns="9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Booster la publicité digitale 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améliorant les capacités de monétisation data</a:t>
            </a: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A4E92921-A58C-5D4D-92CF-68335232B552}"/>
              </a:ext>
            </a:extLst>
          </p:cNvPr>
          <p:cNvCxnSpPr>
            <a:cxnSpLocks/>
            <a:stCxn id="63" idx="2"/>
            <a:endCxn id="4" idx="0"/>
          </p:cNvCxnSpPr>
          <p:nvPr/>
        </p:nvCxnSpPr>
        <p:spPr>
          <a:xfrm rot="5400000">
            <a:off x="3627875" y="1340222"/>
            <a:ext cx="631729" cy="4304523"/>
          </a:xfrm>
          <a:prstGeom prst="bentConnector3">
            <a:avLst>
              <a:gd name="adj1" fmla="val 50000"/>
            </a:avLst>
          </a:prstGeom>
          <a:ln>
            <a:solidFill>
              <a:srgbClr val="6363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D43DE6ED-32E5-0A42-93FF-921194B32719}"/>
              </a:ext>
            </a:extLst>
          </p:cNvPr>
          <p:cNvCxnSpPr>
            <a:cxnSpLocks/>
            <a:stCxn id="63" idx="2"/>
            <a:endCxn id="6" idx="0"/>
          </p:cNvCxnSpPr>
          <p:nvPr/>
        </p:nvCxnSpPr>
        <p:spPr>
          <a:xfrm rot="5400000">
            <a:off x="5088107" y="2800456"/>
            <a:ext cx="631730" cy="1384056"/>
          </a:xfrm>
          <a:prstGeom prst="bentConnector3">
            <a:avLst>
              <a:gd name="adj1" fmla="val 50000"/>
            </a:avLst>
          </a:prstGeom>
          <a:ln>
            <a:solidFill>
              <a:srgbClr val="6363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6D98A42A-F480-A34B-BFB8-88F7F9FB5220}"/>
              </a:ext>
            </a:extLst>
          </p:cNvPr>
          <p:cNvCxnSpPr>
            <a:cxnSpLocks/>
            <a:stCxn id="63" idx="2"/>
            <a:endCxn id="9" idx="0"/>
          </p:cNvCxnSpPr>
          <p:nvPr/>
        </p:nvCxnSpPr>
        <p:spPr>
          <a:xfrm rot="16200000" flipH="1">
            <a:off x="6548341" y="2724277"/>
            <a:ext cx="631729" cy="1536411"/>
          </a:xfrm>
          <a:prstGeom prst="bentConnector3">
            <a:avLst>
              <a:gd name="adj1" fmla="val 50000"/>
            </a:avLst>
          </a:prstGeom>
          <a:ln>
            <a:solidFill>
              <a:srgbClr val="6363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9E6AA003-AE53-4C40-9765-C3398AD6FAE7}"/>
              </a:ext>
            </a:extLst>
          </p:cNvPr>
          <p:cNvCxnSpPr>
            <a:cxnSpLocks/>
            <a:stCxn id="63" idx="2"/>
            <a:endCxn id="10" idx="0"/>
          </p:cNvCxnSpPr>
          <p:nvPr/>
        </p:nvCxnSpPr>
        <p:spPr>
          <a:xfrm rot="16200000" flipH="1">
            <a:off x="7970486" y="1302133"/>
            <a:ext cx="631730" cy="4380702"/>
          </a:xfrm>
          <a:prstGeom prst="bentConnector3">
            <a:avLst>
              <a:gd name="adj1" fmla="val 50000"/>
            </a:avLst>
          </a:prstGeom>
          <a:ln>
            <a:solidFill>
              <a:srgbClr val="6363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FCECD1E1-2B77-2A4D-ADBB-3152991CF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496" y="4307311"/>
            <a:ext cx="504412" cy="50441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ECE8B75-D94C-7941-9A6D-DD23D09D7F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405043" y="4262689"/>
            <a:ext cx="593656" cy="59365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9F81E58-14B6-3D45-B16F-2A867471A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509" y="4229552"/>
            <a:ext cx="659930" cy="6599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BEF4EFD-A0D7-8F4E-8F52-EE3D50E6AE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733" y="4338773"/>
            <a:ext cx="441488" cy="441488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F45903FB-F685-2D43-A58D-BAD235AF5349}"/>
              </a:ext>
            </a:extLst>
          </p:cNvPr>
          <p:cNvGrpSpPr/>
          <p:nvPr/>
        </p:nvGrpSpPr>
        <p:grpSpPr>
          <a:xfrm>
            <a:off x="21331279" y="4021926"/>
            <a:ext cx="942800" cy="1471313"/>
            <a:chOff x="7627675" y="3450325"/>
            <a:chExt cx="707100" cy="1103485"/>
          </a:xfrm>
        </p:grpSpPr>
        <p:pic>
          <p:nvPicPr>
            <p:cNvPr id="59" name="Google Shape;163;p22">
              <a:extLst>
                <a:ext uri="{FF2B5EF4-FFF2-40B4-BE49-F238E27FC236}">
                  <a16:creationId xmlns:a16="http://schemas.microsoft.com/office/drawing/2014/main" id="{C32F6DAF-02AC-5B4D-842C-FB4FB12C82AF}"/>
                </a:ext>
              </a:extLst>
            </p:cNvPr>
            <p:cNvPicPr preferRelativeResize="0"/>
            <p:nvPr/>
          </p:nvPicPr>
          <p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675" y="3846710"/>
              <a:ext cx="707100" cy="70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64;p22">
              <a:extLst>
                <a:ext uri="{FF2B5EF4-FFF2-40B4-BE49-F238E27FC236}">
                  <a16:creationId xmlns:a16="http://schemas.microsoft.com/office/drawing/2014/main" id="{0DAB00B1-2DBF-B743-8C94-9AAF4C0C7323}"/>
                </a:ext>
              </a:extLst>
            </p:cNvPr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5226" y="3450325"/>
              <a:ext cx="630876" cy="57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165;p22">
            <a:extLst>
              <a:ext uri="{FF2B5EF4-FFF2-40B4-BE49-F238E27FC236}">
                <a16:creationId xmlns:a16="http://schemas.microsoft.com/office/drawing/2014/main" id="{B5746AB9-2708-4C41-8F28-D823313D30B0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6821" y="2297027"/>
            <a:ext cx="942799" cy="10464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172;p22">
            <a:extLst>
              <a:ext uri="{FF2B5EF4-FFF2-40B4-BE49-F238E27FC236}">
                <a16:creationId xmlns:a16="http://schemas.microsoft.com/office/drawing/2014/main" id="{A1F8F8B9-CD7A-D844-A9D9-904637E3F6BD}"/>
              </a:ext>
            </a:extLst>
          </p:cNvPr>
          <p:cNvSpPr txBox="1"/>
          <p:nvPr/>
        </p:nvSpPr>
        <p:spPr>
          <a:xfrm>
            <a:off x="21131946" y="1871235"/>
            <a:ext cx="14180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1400" dirty="0">
                <a:solidFill>
                  <a:srgbClr val="CF004F"/>
                </a:solidFill>
                <a:latin typeface="Monaco" pitchFamily="2" charset="77"/>
                <a:ea typeface="Barlow"/>
                <a:cs typeface="Barlow"/>
                <a:sym typeface="Barlow"/>
              </a:rPr>
              <a:t>Sans SSO</a:t>
            </a:r>
            <a:endParaRPr sz="1400" dirty="0">
              <a:solidFill>
                <a:srgbClr val="CF004F"/>
              </a:solidFill>
              <a:latin typeface="Monaco" pitchFamily="2" charset="77"/>
              <a:ea typeface="Barlow"/>
              <a:cs typeface="Barlow"/>
              <a:sym typeface="Barlow"/>
            </a:endParaRPr>
          </a:p>
        </p:txBody>
      </p:sp>
      <p:cxnSp>
        <p:nvCxnSpPr>
          <p:cNvPr id="57" name="Google Shape;173;p22">
            <a:extLst>
              <a:ext uri="{FF2B5EF4-FFF2-40B4-BE49-F238E27FC236}">
                <a16:creationId xmlns:a16="http://schemas.microsoft.com/office/drawing/2014/main" id="{30AA3774-DA9B-F24B-AB2B-72D219E80945}"/>
              </a:ext>
            </a:extLst>
          </p:cNvPr>
          <p:cNvCxnSpPr>
            <a:stCxn id="55" idx="2"/>
            <a:endCxn id="60" idx="0"/>
          </p:cNvCxnSpPr>
          <p:nvPr/>
        </p:nvCxnSpPr>
        <p:spPr>
          <a:xfrm flipH="1">
            <a:off x="21815265" y="3343494"/>
            <a:ext cx="2956" cy="67843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3" name="Google Shape;140;p22">
            <a:extLst>
              <a:ext uri="{FF2B5EF4-FFF2-40B4-BE49-F238E27FC236}">
                <a16:creationId xmlns:a16="http://schemas.microsoft.com/office/drawing/2014/main" id="{B2FB654F-1BC1-6044-AFEB-E6C864C38342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209" y="2458003"/>
            <a:ext cx="683582" cy="71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4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e 88">
            <a:extLst>
              <a:ext uri="{FF2B5EF4-FFF2-40B4-BE49-F238E27FC236}">
                <a16:creationId xmlns:a16="http://schemas.microsoft.com/office/drawing/2014/main" id="{47C99DC9-A8B1-F642-8F14-C589E3D7E318}"/>
              </a:ext>
            </a:extLst>
          </p:cNvPr>
          <p:cNvGrpSpPr/>
          <p:nvPr/>
        </p:nvGrpSpPr>
        <p:grpSpPr>
          <a:xfrm>
            <a:off x="3492389" y="2523504"/>
            <a:ext cx="7688885" cy="540445"/>
            <a:chOff x="3504419" y="2346149"/>
            <a:chExt cx="7688885" cy="1313964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FC63D106-9793-464E-AB3F-553BC1EADB77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19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558BA37-8AAA-AC4C-AA58-2C4537A68790}"/>
                </a:ext>
              </a:extLst>
            </p:cNvPr>
            <p:cNvCxnSpPr>
              <a:cxnSpLocks/>
            </p:cNvCxnSpPr>
            <p:nvPr/>
          </p:nvCxnSpPr>
          <p:spPr>
            <a:xfrm>
              <a:off x="4138819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8557B6A-56BD-2E4A-A0C7-D5D65B230883}"/>
                </a:ext>
              </a:extLst>
            </p:cNvPr>
            <p:cNvCxnSpPr>
              <a:cxnSpLocks/>
            </p:cNvCxnSpPr>
            <p:nvPr/>
          </p:nvCxnSpPr>
          <p:spPr>
            <a:xfrm>
              <a:off x="4792187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CC4DC06-7FD7-1142-AA39-29F42A9854B2}"/>
                </a:ext>
              </a:extLst>
            </p:cNvPr>
            <p:cNvCxnSpPr>
              <a:cxnSpLocks/>
            </p:cNvCxnSpPr>
            <p:nvPr/>
          </p:nvCxnSpPr>
          <p:spPr>
            <a:xfrm>
              <a:off x="5445555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F872A32E-BA0D-9847-80B8-8B36C48BF5F8}"/>
                </a:ext>
              </a:extLst>
            </p:cNvPr>
            <p:cNvCxnSpPr>
              <a:cxnSpLocks/>
            </p:cNvCxnSpPr>
            <p:nvPr/>
          </p:nvCxnSpPr>
          <p:spPr>
            <a:xfrm>
              <a:off x="6723839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74640F4-8B5E-B742-BC68-27DDD255638A}"/>
                </a:ext>
              </a:extLst>
            </p:cNvPr>
            <p:cNvCxnSpPr>
              <a:cxnSpLocks/>
            </p:cNvCxnSpPr>
            <p:nvPr/>
          </p:nvCxnSpPr>
          <p:spPr>
            <a:xfrm>
              <a:off x="9280407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4D419552-E04C-E640-979E-06C80A3A2601}"/>
                </a:ext>
              </a:extLst>
            </p:cNvPr>
            <p:cNvCxnSpPr>
              <a:cxnSpLocks/>
            </p:cNvCxnSpPr>
            <p:nvPr/>
          </p:nvCxnSpPr>
          <p:spPr>
            <a:xfrm>
              <a:off x="6079955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9D4B576B-5D09-D14E-9E02-55CC01EF4038}"/>
                </a:ext>
              </a:extLst>
            </p:cNvPr>
            <p:cNvCxnSpPr>
              <a:cxnSpLocks/>
            </p:cNvCxnSpPr>
            <p:nvPr/>
          </p:nvCxnSpPr>
          <p:spPr>
            <a:xfrm>
              <a:off x="7992639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86BB9977-A94F-D648-B634-DEB09A11565B}"/>
                </a:ext>
              </a:extLst>
            </p:cNvPr>
            <p:cNvCxnSpPr>
              <a:cxnSpLocks/>
            </p:cNvCxnSpPr>
            <p:nvPr/>
          </p:nvCxnSpPr>
          <p:spPr>
            <a:xfrm>
              <a:off x="9914807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713D8BF8-F137-704E-A513-98213039B43E}"/>
                </a:ext>
              </a:extLst>
            </p:cNvPr>
            <p:cNvCxnSpPr>
              <a:cxnSpLocks/>
            </p:cNvCxnSpPr>
            <p:nvPr/>
          </p:nvCxnSpPr>
          <p:spPr>
            <a:xfrm>
              <a:off x="8636523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30C8FC3-F8DB-004F-81A8-4C956572E815}"/>
                </a:ext>
              </a:extLst>
            </p:cNvPr>
            <p:cNvCxnSpPr>
              <a:cxnSpLocks/>
            </p:cNvCxnSpPr>
            <p:nvPr/>
          </p:nvCxnSpPr>
          <p:spPr>
            <a:xfrm>
              <a:off x="7348755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9ED7F28-D171-E941-B20A-05A5D9C3B70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1231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B1FC073-719C-AC46-AE6A-5A8248F914E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3304" y="2346149"/>
              <a:ext cx="0" cy="13139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53AA385D-C740-4D4D-A95B-BD2D4BDA1A2D}"/>
              </a:ext>
            </a:extLst>
          </p:cNvPr>
          <p:cNvGrpSpPr/>
          <p:nvPr/>
        </p:nvGrpSpPr>
        <p:grpSpPr>
          <a:xfrm>
            <a:off x="3490806" y="3111554"/>
            <a:ext cx="7688887" cy="457931"/>
            <a:chOff x="3502836" y="3738656"/>
            <a:chExt cx="7688887" cy="1518497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F5B2E64-46DA-6841-A003-C5E569762883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7AF8DF2-1E1A-0848-820D-194F38D9BEE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54A36FF-5648-5241-88CC-27E6489EACA4}"/>
                </a:ext>
              </a:extLst>
            </p:cNvPr>
            <p:cNvCxnSpPr>
              <a:cxnSpLocks/>
            </p:cNvCxnSpPr>
            <p:nvPr/>
          </p:nvCxnSpPr>
          <p:spPr>
            <a:xfrm>
              <a:off x="479060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FB60CB0-7D13-094C-A301-AA2352E89654}"/>
                </a:ext>
              </a:extLst>
            </p:cNvPr>
            <p:cNvCxnSpPr>
              <a:cxnSpLocks/>
            </p:cNvCxnSpPr>
            <p:nvPr/>
          </p:nvCxnSpPr>
          <p:spPr>
            <a:xfrm>
              <a:off x="54439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7EF213EF-8473-E94E-9CC1-B42D16116D2F}"/>
                </a:ext>
              </a:extLst>
            </p:cNvPr>
            <p:cNvCxnSpPr>
              <a:cxnSpLocks/>
            </p:cNvCxnSpPr>
            <p:nvPr/>
          </p:nvCxnSpPr>
          <p:spPr>
            <a:xfrm>
              <a:off x="672225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EF59758-E88D-1A4F-A05A-6424A901A3EA}"/>
                </a:ext>
              </a:extLst>
            </p:cNvPr>
            <p:cNvCxnSpPr>
              <a:cxnSpLocks/>
            </p:cNvCxnSpPr>
            <p:nvPr/>
          </p:nvCxnSpPr>
          <p:spPr>
            <a:xfrm>
              <a:off x="9278825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A54F347-C62F-7446-AFA4-0142B0A6C996}"/>
                </a:ext>
              </a:extLst>
            </p:cNvPr>
            <p:cNvCxnSpPr>
              <a:cxnSpLocks/>
            </p:cNvCxnSpPr>
            <p:nvPr/>
          </p:nvCxnSpPr>
          <p:spPr>
            <a:xfrm>
              <a:off x="60783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99A6D893-B7B6-064A-AD84-C14E9E7A946D}"/>
                </a:ext>
              </a:extLst>
            </p:cNvPr>
            <p:cNvCxnSpPr>
              <a:cxnSpLocks/>
            </p:cNvCxnSpPr>
            <p:nvPr/>
          </p:nvCxnSpPr>
          <p:spPr>
            <a:xfrm>
              <a:off x="7991057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978B8D8-4338-EB46-B755-0048ADB37974}"/>
                </a:ext>
              </a:extLst>
            </p:cNvPr>
            <p:cNvCxnSpPr>
              <a:cxnSpLocks/>
            </p:cNvCxnSpPr>
            <p:nvPr/>
          </p:nvCxnSpPr>
          <p:spPr>
            <a:xfrm>
              <a:off x="991322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2794F51D-64F1-6C4A-9191-34053CBB7313}"/>
                </a:ext>
              </a:extLst>
            </p:cNvPr>
            <p:cNvCxnSpPr>
              <a:cxnSpLocks/>
            </p:cNvCxnSpPr>
            <p:nvPr/>
          </p:nvCxnSpPr>
          <p:spPr>
            <a:xfrm>
              <a:off x="8634941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44D99CA-6E28-5246-A643-BBB27714AFCB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0F9F753-CA36-5B48-A2C6-506F5013B273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649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D0B25FAB-87A0-4948-9D35-4C01D1DDDFC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172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EC62F3F-0181-D949-AF3D-4AB3B7F0ED1A}"/>
              </a:ext>
            </a:extLst>
          </p:cNvPr>
          <p:cNvGrpSpPr/>
          <p:nvPr/>
        </p:nvGrpSpPr>
        <p:grpSpPr>
          <a:xfrm>
            <a:off x="3490806" y="4199176"/>
            <a:ext cx="7688887" cy="1263040"/>
            <a:chOff x="3502836" y="3738656"/>
            <a:chExt cx="7688887" cy="1518497"/>
          </a:xfrm>
        </p:grpSpPr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0EF6759E-E422-1F4B-9AC8-65A76051785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1B606143-29F0-A540-A226-739020F46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EB838A2F-C471-6D45-801D-628BF07F4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060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BDC3EACA-8B26-D943-9337-02C866C14F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39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6C25842C-013B-874A-8DA9-446F6E259BB6}"/>
                </a:ext>
              </a:extLst>
            </p:cNvPr>
            <p:cNvCxnSpPr>
              <a:cxnSpLocks/>
            </p:cNvCxnSpPr>
            <p:nvPr/>
          </p:nvCxnSpPr>
          <p:spPr>
            <a:xfrm>
              <a:off x="672225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2F4500DE-4758-7C40-B3CE-45A6880400D7}"/>
                </a:ext>
              </a:extLst>
            </p:cNvPr>
            <p:cNvCxnSpPr>
              <a:cxnSpLocks/>
            </p:cNvCxnSpPr>
            <p:nvPr/>
          </p:nvCxnSpPr>
          <p:spPr>
            <a:xfrm>
              <a:off x="9278825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69653661-1DD2-114B-8FBF-EDAD61357F74}"/>
                </a:ext>
              </a:extLst>
            </p:cNvPr>
            <p:cNvCxnSpPr>
              <a:cxnSpLocks/>
            </p:cNvCxnSpPr>
            <p:nvPr/>
          </p:nvCxnSpPr>
          <p:spPr>
            <a:xfrm>
              <a:off x="60783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669D9216-4E02-8845-A7CC-A9D8273E428D}"/>
                </a:ext>
              </a:extLst>
            </p:cNvPr>
            <p:cNvCxnSpPr>
              <a:cxnSpLocks/>
            </p:cNvCxnSpPr>
            <p:nvPr/>
          </p:nvCxnSpPr>
          <p:spPr>
            <a:xfrm>
              <a:off x="7991057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5CF88945-DCD8-B24B-9E1B-08E7F0004327}"/>
                </a:ext>
              </a:extLst>
            </p:cNvPr>
            <p:cNvCxnSpPr>
              <a:cxnSpLocks/>
            </p:cNvCxnSpPr>
            <p:nvPr/>
          </p:nvCxnSpPr>
          <p:spPr>
            <a:xfrm>
              <a:off x="991322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4790AD5-50E8-3344-99A6-8C692F0C4567}"/>
                </a:ext>
              </a:extLst>
            </p:cNvPr>
            <p:cNvCxnSpPr>
              <a:cxnSpLocks/>
            </p:cNvCxnSpPr>
            <p:nvPr/>
          </p:nvCxnSpPr>
          <p:spPr>
            <a:xfrm>
              <a:off x="8634941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CFDA7F69-46D0-5141-BC82-1429FCD27AE4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7798D4AF-BB50-3C4F-BD54-263DA86C940F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649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9D3C95A-DB08-9848-BA30-E7149C74D0D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172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E0408755-946E-C14B-A447-D520B0E136A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fr-FR" sz="2800" b="1" dirty="0">
                <a:solidFill>
                  <a:srgbClr val="D03350"/>
                </a:solidFill>
                <a:latin typeface="Miriam Libre"/>
                <a:cs typeface="Miriam Libre"/>
              </a:rPr>
              <a:t>Les Prochaines Étapes : Une Implémentation Agile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1B64B42-C9F8-984E-98B5-BAA9FA572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49512"/>
              </p:ext>
            </p:extLst>
          </p:nvPr>
        </p:nvGraphicFramePr>
        <p:xfrm>
          <a:off x="2843295" y="2029049"/>
          <a:ext cx="8361704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08">
                  <a:extLst>
                    <a:ext uri="{9D8B030D-6E8A-4147-A177-3AD203B41FA5}">
                      <a16:colId xmlns:a16="http://schemas.microsoft.com/office/drawing/2014/main" val="2809637129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1854334892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2076599922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136871744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189030358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2564926431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2359977144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3866993708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3200149547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2422218956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1882691676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3743334912"/>
                    </a:ext>
                  </a:extLst>
                </a:gridCol>
                <a:gridCol w="643208">
                  <a:extLst>
                    <a:ext uri="{9D8B030D-6E8A-4147-A177-3AD203B41FA5}">
                      <a16:colId xmlns:a16="http://schemas.microsoft.com/office/drawing/2014/main" val="204481501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Déc</a:t>
                      </a:r>
                      <a:r>
                        <a:rPr lang="en-US" sz="800" noProof="0" dirty="0"/>
                        <a:t>. 2018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Jan.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Fév</a:t>
                      </a:r>
                      <a:r>
                        <a:rPr lang="en-US" sz="800" noProof="0" dirty="0"/>
                        <a:t>. 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Mars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Avril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Mai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Juin</a:t>
                      </a:r>
                      <a:endParaRPr lang="en-US" sz="800" noProof="0" dirty="0"/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Juil</a:t>
                      </a:r>
                      <a:endParaRPr lang="en-US" sz="800" noProof="0" dirty="0"/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Août</a:t>
                      </a:r>
                      <a:endParaRPr lang="en-US" sz="800" noProof="0" dirty="0"/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Sept.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Oct.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Nov.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err="1"/>
                        <a:t>Déc</a:t>
                      </a:r>
                      <a:r>
                        <a:rPr lang="en-US" sz="800" noProof="0" dirty="0"/>
                        <a:t>.</a:t>
                      </a:r>
                    </a:p>
                    <a:p>
                      <a:pPr algn="ctr"/>
                      <a:r>
                        <a:rPr lang="en-US" sz="800" noProof="0" dirty="0"/>
                        <a:t>2019</a:t>
                      </a:r>
                    </a:p>
                  </a:txBody>
                  <a:tcPr marL="120000" marR="121920" marT="60960" marB="60960"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504612"/>
                  </a:ext>
                </a:extLst>
              </a:tr>
            </a:tbl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993F571-C78B-8C40-93C6-33A728FC5698}"/>
              </a:ext>
            </a:extLst>
          </p:cNvPr>
          <p:cNvCxnSpPr>
            <a:cxnSpLocks/>
          </p:cNvCxnSpPr>
          <p:nvPr/>
        </p:nvCxnSpPr>
        <p:spPr>
          <a:xfrm>
            <a:off x="2848505" y="2523502"/>
            <a:ext cx="0" cy="13139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E99DC-734F-9348-AF41-8168CADFC861}"/>
              </a:ext>
            </a:extLst>
          </p:cNvPr>
          <p:cNvSpPr/>
          <p:nvPr/>
        </p:nvSpPr>
        <p:spPr>
          <a:xfrm>
            <a:off x="840569" y="2633419"/>
            <a:ext cx="1819684" cy="492635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lvl="0" algn="r">
              <a:defRPr/>
            </a:pPr>
            <a:r>
              <a:rPr kumimoji="0" lang="fr-FR" sz="1067" b="1" i="0" u="none" strike="noStrike" kern="1200" cap="none" spc="0" normalizeH="0" baseline="0" noProof="0" dirty="0">
                <a:ln>
                  <a:noFill/>
                </a:ln>
                <a:solidFill>
                  <a:srgbClr val="E000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 de la solution, estimation des coûts </a:t>
            </a:r>
            <a:r>
              <a:rPr lang="fr-FR" sz="1067" b="1" dirty="0">
                <a:solidFill>
                  <a:srgbClr val="E00046"/>
                </a:solidFill>
              </a:rPr>
              <a:t>et définition de la roadmap</a:t>
            </a:r>
            <a:endParaRPr kumimoji="0" lang="fr-FR" sz="1067" b="1" i="0" u="none" strike="noStrike" kern="1200" cap="none" spc="0" normalizeH="0" baseline="0" noProof="0" dirty="0">
              <a:ln>
                <a:noFill/>
              </a:ln>
              <a:solidFill>
                <a:srgbClr val="E000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0DFC89-68F5-C849-98D4-E82A8494EC62}"/>
              </a:ext>
            </a:extLst>
          </p:cNvPr>
          <p:cNvSpPr/>
          <p:nvPr/>
        </p:nvSpPr>
        <p:spPr>
          <a:xfrm>
            <a:off x="916855" y="3229216"/>
            <a:ext cx="1731734" cy="328423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1" i="0" u="none" strike="noStrike" kern="1200" cap="none" spc="0" normalizeH="0" baseline="0" noProof="0" dirty="0">
                <a:ln>
                  <a:noFill/>
                </a:ln>
                <a:solidFill>
                  <a:srgbClr val="EF72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du MVP Minimum Viable Product</a:t>
            </a:r>
            <a:endParaRPr kumimoji="0" lang="fr-FR" sz="1067" b="1" i="1" u="none" strike="noStrike" kern="1200" cap="none" spc="0" normalizeH="0" baseline="0" noProof="0" dirty="0">
              <a:ln>
                <a:noFill/>
              </a:ln>
              <a:solidFill>
                <a:srgbClr val="EF72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534573-A520-C042-B4C8-EFDDFEE31079}"/>
              </a:ext>
            </a:extLst>
          </p:cNvPr>
          <p:cNvSpPr/>
          <p:nvPr/>
        </p:nvSpPr>
        <p:spPr>
          <a:xfrm>
            <a:off x="898763" y="3780115"/>
            <a:ext cx="1738876" cy="164212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lvl="0" algn="r">
              <a:defRPr/>
            </a:pPr>
            <a:r>
              <a:rPr lang="fr-FR" sz="1067" b="1" dirty="0">
                <a:solidFill>
                  <a:srgbClr val="E7A0B6"/>
                </a:solidFill>
              </a:rPr>
              <a:t>Raccordement Pilote</a:t>
            </a:r>
            <a:endParaRPr kumimoji="0" lang="fr-FR" sz="1067" b="1" i="0" u="none" strike="noStrike" kern="1200" cap="none" spc="0" normalizeH="0" baseline="0" noProof="0" dirty="0">
              <a:ln>
                <a:noFill/>
              </a:ln>
              <a:solidFill>
                <a:srgbClr val="E7A0B6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D0039D-22C9-F840-B8D3-FF99974E0F6B}"/>
              </a:ext>
            </a:extLst>
          </p:cNvPr>
          <p:cNvSpPr/>
          <p:nvPr/>
        </p:nvSpPr>
        <p:spPr>
          <a:xfrm>
            <a:off x="828826" y="5365029"/>
            <a:ext cx="1817545" cy="164212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Run</a:t>
            </a:r>
            <a:r>
              <a:rPr kumimoji="0" lang="fr-FR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opérationnel</a:t>
            </a:r>
          </a:p>
        </p:txBody>
      </p:sp>
      <p:sp>
        <p:nvSpPr>
          <p:cNvPr id="23" name="Parenthèse ouvrante 22">
            <a:extLst>
              <a:ext uri="{FF2B5EF4-FFF2-40B4-BE49-F238E27FC236}">
                <a16:creationId xmlns:a16="http://schemas.microsoft.com/office/drawing/2014/main" id="{21321CE3-E758-C84C-951F-32C834D9BD60}"/>
              </a:ext>
            </a:extLst>
          </p:cNvPr>
          <p:cNvSpPr/>
          <p:nvPr/>
        </p:nvSpPr>
        <p:spPr>
          <a:xfrm>
            <a:off x="2646371" y="2687784"/>
            <a:ext cx="144000" cy="309897"/>
          </a:xfrm>
          <a:prstGeom prst="leftBracket">
            <a:avLst>
              <a:gd name="adj" fmla="val 2117"/>
            </a:avLst>
          </a:prstGeom>
          <a:ln w="12700">
            <a:solidFill>
              <a:srgbClr val="E0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Parenthèse ouvrante 23">
            <a:extLst>
              <a:ext uri="{FF2B5EF4-FFF2-40B4-BE49-F238E27FC236}">
                <a16:creationId xmlns:a16="http://schemas.microsoft.com/office/drawing/2014/main" id="{44EA2B30-D6B1-D045-A90A-0B6C14031B58}"/>
              </a:ext>
            </a:extLst>
          </p:cNvPr>
          <p:cNvSpPr/>
          <p:nvPr/>
        </p:nvSpPr>
        <p:spPr>
          <a:xfrm>
            <a:off x="2646371" y="3223858"/>
            <a:ext cx="144000" cy="309897"/>
          </a:xfrm>
          <a:prstGeom prst="leftBracket">
            <a:avLst>
              <a:gd name="adj" fmla="val 2117"/>
            </a:avLst>
          </a:prstGeom>
          <a:ln w="12700">
            <a:solidFill>
              <a:srgbClr val="F77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Parenthèse ouvrante 24">
            <a:extLst>
              <a:ext uri="{FF2B5EF4-FFF2-40B4-BE49-F238E27FC236}">
                <a16:creationId xmlns:a16="http://schemas.microsoft.com/office/drawing/2014/main" id="{B83720B1-8D0F-6F4D-A53B-011C0C2BE815}"/>
              </a:ext>
            </a:extLst>
          </p:cNvPr>
          <p:cNvSpPr/>
          <p:nvPr/>
        </p:nvSpPr>
        <p:spPr>
          <a:xfrm>
            <a:off x="2644582" y="4198477"/>
            <a:ext cx="145789" cy="826094"/>
          </a:xfrm>
          <a:prstGeom prst="leftBracket">
            <a:avLst>
              <a:gd name="adj" fmla="val 2117"/>
            </a:avLst>
          </a:prstGeom>
          <a:ln w="12700">
            <a:solidFill>
              <a:srgbClr val="5F7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Parenthèse ouvrante 25">
            <a:extLst>
              <a:ext uri="{FF2B5EF4-FFF2-40B4-BE49-F238E27FC236}">
                <a16:creationId xmlns:a16="http://schemas.microsoft.com/office/drawing/2014/main" id="{9948ED73-A8E3-1C46-A90E-FEC868C2CAB3}"/>
              </a:ext>
            </a:extLst>
          </p:cNvPr>
          <p:cNvSpPr/>
          <p:nvPr/>
        </p:nvSpPr>
        <p:spPr>
          <a:xfrm>
            <a:off x="2646371" y="5088495"/>
            <a:ext cx="144000" cy="715239"/>
          </a:xfrm>
          <a:prstGeom prst="leftBracket">
            <a:avLst>
              <a:gd name="adj" fmla="val 2117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Losange 29">
            <a:extLst>
              <a:ext uri="{FF2B5EF4-FFF2-40B4-BE49-F238E27FC236}">
                <a16:creationId xmlns:a16="http://schemas.microsoft.com/office/drawing/2014/main" id="{7167C9F8-8103-CF44-A014-552E012EE7C5}"/>
              </a:ext>
            </a:extLst>
          </p:cNvPr>
          <p:cNvSpPr>
            <a:spLocks noChangeAspect="1"/>
          </p:cNvSpPr>
          <p:nvPr/>
        </p:nvSpPr>
        <p:spPr>
          <a:xfrm>
            <a:off x="5482819" y="3312528"/>
            <a:ext cx="154948" cy="15494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2751DC-B568-7141-B78C-256A037134E4}"/>
              </a:ext>
            </a:extLst>
          </p:cNvPr>
          <p:cNvSpPr txBox="1"/>
          <p:nvPr/>
        </p:nvSpPr>
        <p:spPr>
          <a:xfrm>
            <a:off x="5062145" y="3110434"/>
            <a:ext cx="9962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 Live MVP</a:t>
            </a:r>
          </a:p>
        </p:txBody>
      </p:sp>
      <p:sp>
        <p:nvSpPr>
          <p:cNvPr id="32" name="Losange 31">
            <a:extLst>
              <a:ext uri="{FF2B5EF4-FFF2-40B4-BE49-F238E27FC236}">
                <a16:creationId xmlns:a16="http://schemas.microsoft.com/office/drawing/2014/main" id="{4913F4E4-E685-2449-859C-0D89D54F2124}"/>
              </a:ext>
            </a:extLst>
          </p:cNvPr>
          <p:cNvSpPr>
            <a:spLocks noChangeAspect="1"/>
          </p:cNvSpPr>
          <p:nvPr/>
        </p:nvSpPr>
        <p:spPr>
          <a:xfrm>
            <a:off x="6775728" y="3800588"/>
            <a:ext cx="154948" cy="15494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0946932-D6E9-694E-A950-ABF9BDE4F903}"/>
              </a:ext>
            </a:extLst>
          </p:cNvPr>
          <p:cNvSpPr txBox="1"/>
          <p:nvPr/>
        </p:nvSpPr>
        <p:spPr>
          <a:xfrm>
            <a:off x="6498084" y="3603769"/>
            <a:ext cx="707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 Live pilote</a:t>
            </a: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B45B344-C4C4-D34D-ADEE-DE228ACA07F0}"/>
              </a:ext>
            </a:extLst>
          </p:cNvPr>
          <p:cNvCxnSpPr>
            <a:cxnSpLocks/>
          </p:cNvCxnSpPr>
          <p:nvPr/>
        </p:nvCxnSpPr>
        <p:spPr>
          <a:xfrm flipH="1">
            <a:off x="2845032" y="3063950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A62ED94-47CA-8D4B-AA71-B10ED352C781}"/>
              </a:ext>
            </a:extLst>
          </p:cNvPr>
          <p:cNvCxnSpPr>
            <a:cxnSpLocks/>
          </p:cNvCxnSpPr>
          <p:nvPr/>
        </p:nvCxnSpPr>
        <p:spPr>
          <a:xfrm flipH="1">
            <a:off x="2845030" y="3130446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3E1E42A-24D5-444B-A688-94DA1EFC7E68}"/>
              </a:ext>
            </a:extLst>
          </p:cNvPr>
          <p:cNvCxnSpPr>
            <a:cxnSpLocks/>
          </p:cNvCxnSpPr>
          <p:nvPr/>
        </p:nvCxnSpPr>
        <p:spPr>
          <a:xfrm flipH="1">
            <a:off x="2845032" y="5024570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0B7F6E3-533E-4844-9534-59C2C9649B08}"/>
              </a:ext>
            </a:extLst>
          </p:cNvPr>
          <p:cNvCxnSpPr>
            <a:cxnSpLocks/>
          </p:cNvCxnSpPr>
          <p:nvPr/>
        </p:nvCxnSpPr>
        <p:spPr>
          <a:xfrm flipH="1">
            <a:off x="2845030" y="5088495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D8E036A-AF32-E249-BCFF-994E48D17DA0}"/>
              </a:ext>
            </a:extLst>
          </p:cNvPr>
          <p:cNvCxnSpPr>
            <a:cxnSpLocks/>
          </p:cNvCxnSpPr>
          <p:nvPr/>
        </p:nvCxnSpPr>
        <p:spPr>
          <a:xfrm>
            <a:off x="2846922" y="3916009"/>
            <a:ext cx="0" cy="1518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71EB2C0-FE71-6A4C-928F-AF2D925FD6ED}"/>
              </a:ext>
            </a:extLst>
          </p:cNvPr>
          <p:cNvCxnSpPr>
            <a:cxnSpLocks/>
          </p:cNvCxnSpPr>
          <p:nvPr/>
        </p:nvCxnSpPr>
        <p:spPr>
          <a:xfrm>
            <a:off x="3490806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07F0FF96-3F28-8A42-9F4E-939F282E2446}"/>
              </a:ext>
            </a:extLst>
          </p:cNvPr>
          <p:cNvCxnSpPr>
            <a:cxnSpLocks/>
          </p:cNvCxnSpPr>
          <p:nvPr/>
        </p:nvCxnSpPr>
        <p:spPr>
          <a:xfrm>
            <a:off x="4125206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0551AFB-0FF2-B345-9C29-81742FBB8EAF}"/>
              </a:ext>
            </a:extLst>
          </p:cNvPr>
          <p:cNvCxnSpPr>
            <a:cxnSpLocks/>
          </p:cNvCxnSpPr>
          <p:nvPr/>
        </p:nvCxnSpPr>
        <p:spPr>
          <a:xfrm>
            <a:off x="4778574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DDFB1E6-5526-7740-AE4F-FFE955CC2F75}"/>
              </a:ext>
            </a:extLst>
          </p:cNvPr>
          <p:cNvCxnSpPr>
            <a:cxnSpLocks/>
          </p:cNvCxnSpPr>
          <p:nvPr/>
        </p:nvCxnSpPr>
        <p:spPr>
          <a:xfrm>
            <a:off x="5431942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5C7DA13-B1E9-B345-BFFB-F636E5FD1A37}"/>
              </a:ext>
            </a:extLst>
          </p:cNvPr>
          <p:cNvCxnSpPr>
            <a:cxnSpLocks/>
          </p:cNvCxnSpPr>
          <p:nvPr/>
        </p:nvCxnSpPr>
        <p:spPr>
          <a:xfrm>
            <a:off x="6710226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04A1FB1-1B2C-4345-844D-0B0D2E1E9E4F}"/>
              </a:ext>
            </a:extLst>
          </p:cNvPr>
          <p:cNvCxnSpPr>
            <a:cxnSpLocks/>
          </p:cNvCxnSpPr>
          <p:nvPr/>
        </p:nvCxnSpPr>
        <p:spPr>
          <a:xfrm>
            <a:off x="9266795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09E05337-FAA0-014B-8572-61B1CF75F903}"/>
              </a:ext>
            </a:extLst>
          </p:cNvPr>
          <p:cNvCxnSpPr>
            <a:cxnSpLocks/>
          </p:cNvCxnSpPr>
          <p:nvPr/>
        </p:nvCxnSpPr>
        <p:spPr>
          <a:xfrm>
            <a:off x="2846922" y="5094278"/>
            <a:ext cx="0" cy="743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7F5F186-97A8-3A41-8528-AF82F9A2EFF7}"/>
              </a:ext>
            </a:extLst>
          </p:cNvPr>
          <p:cNvCxnSpPr>
            <a:cxnSpLocks/>
          </p:cNvCxnSpPr>
          <p:nvPr/>
        </p:nvCxnSpPr>
        <p:spPr>
          <a:xfrm>
            <a:off x="6066342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5E404747-526F-9D49-905F-F6E3582E52F4}"/>
              </a:ext>
            </a:extLst>
          </p:cNvPr>
          <p:cNvCxnSpPr>
            <a:cxnSpLocks/>
          </p:cNvCxnSpPr>
          <p:nvPr/>
        </p:nvCxnSpPr>
        <p:spPr>
          <a:xfrm>
            <a:off x="7979027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A1E0F74-E34E-D842-A39B-E27363F1EC83}"/>
              </a:ext>
            </a:extLst>
          </p:cNvPr>
          <p:cNvCxnSpPr>
            <a:cxnSpLocks/>
          </p:cNvCxnSpPr>
          <p:nvPr/>
        </p:nvCxnSpPr>
        <p:spPr>
          <a:xfrm>
            <a:off x="9901194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68631993-6F26-A34A-9FFB-9F2C20E97222}"/>
              </a:ext>
            </a:extLst>
          </p:cNvPr>
          <p:cNvCxnSpPr>
            <a:cxnSpLocks/>
          </p:cNvCxnSpPr>
          <p:nvPr/>
        </p:nvCxnSpPr>
        <p:spPr>
          <a:xfrm>
            <a:off x="8622911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8E44268-F98A-5F4C-ADA7-3B6286B93344}"/>
              </a:ext>
            </a:extLst>
          </p:cNvPr>
          <p:cNvCxnSpPr>
            <a:cxnSpLocks/>
          </p:cNvCxnSpPr>
          <p:nvPr/>
        </p:nvCxnSpPr>
        <p:spPr>
          <a:xfrm>
            <a:off x="7335143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E36181FB-DF76-A340-851A-455EB37A2830}"/>
              </a:ext>
            </a:extLst>
          </p:cNvPr>
          <p:cNvCxnSpPr>
            <a:cxnSpLocks/>
          </p:cNvCxnSpPr>
          <p:nvPr/>
        </p:nvCxnSpPr>
        <p:spPr>
          <a:xfrm>
            <a:off x="10547619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AB06059-E17D-A14C-86F8-3DDC1A51DB21}"/>
              </a:ext>
            </a:extLst>
          </p:cNvPr>
          <p:cNvCxnSpPr>
            <a:cxnSpLocks/>
          </p:cNvCxnSpPr>
          <p:nvPr/>
        </p:nvCxnSpPr>
        <p:spPr>
          <a:xfrm>
            <a:off x="11179693" y="5094279"/>
            <a:ext cx="0" cy="743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2555CDF-E8CD-D446-8661-CE7B4C3B7DF2}"/>
              </a:ext>
            </a:extLst>
          </p:cNvPr>
          <p:cNvSpPr/>
          <p:nvPr/>
        </p:nvSpPr>
        <p:spPr>
          <a:xfrm>
            <a:off x="2955987" y="3170379"/>
            <a:ext cx="199682" cy="1837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44000" rIns="12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Agile</a:t>
            </a:r>
            <a:endParaRPr kumimoji="0" lang="fr-FR" sz="933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3A309679-3729-934C-AFA3-32CB004318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21335" y="4422279"/>
            <a:ext cx="285615" cy="294533"/>
          </a:xfrm>
          <a:prstGeom prst="rect">
            <a:avLst/>
          </a:prstGeom>
        </p:spPr>
      </p:pic>
      <p:sp>
        <p:nvSpPr>
          <p:cNvPr id="68" name="Signalisation droite 67">
            <a:extLst>
              <a:ext uri="{FF2B5EF4-FFF2-40B4-BE49-F238E27FC236}">
                <a16:creationId xmlns:a16="http://schemas.microsoft.com/office/drawing/2014/main" id="{4C462CBE-E5DF-3245-AAD6-52E5BDABA5D9}"/>
              </a:ext>
            </a:extLst>
          </p:cNvPr>
          <p:cNvSpPr/>
          <p:nvPr/>
        </p:nvSpPr>
        <p:spPr>
          <a:xfrm>
            <a:off x="2853715" y="2691993"/>
            <a:ext cx="752328" cy="309897"/>
          </a:xfrm>
          <a:prstGeom prst="homePlate">
            <a:avLst/>
          </a:prstGeom>
          <a:solidFill>
            <a:srgbClr val="E0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 du cadrage</a:t>
            </a:r>
          </a:p>
        </p:txBody>
      </p:sp>
      <p:sp>
        <p:nvSpPr>
          <p:cNvPr id="69" name="Signalisation droite 68">
            <a:extLst>
              <a:ext uri="{FF2B5EF4-FFF2-40B4-BE49-F238E27FC236}">
                <a16:creationId xmlns:a16="http://schemas.microsoft.com/office/drawing/2014/main" id="{CC7B3381-889F-2F40-A98E-31F313648877}"/>
              </a:ext>
            </a:extLst>
          </p:cNvPr>
          <p:cNvSpPr/>
          <p:nvPr/>
        </p:nvSpPr>
        <p:spPr>
          <a:xfrm>
            <a:off x="3641571" y="3232873"/>
            <a:ext cx="1786568" cy="309897"/>
          </a:xfrm>
          <a:prstGeom prst="homePlate">
            <a:avLst/>
          </a:prstGeom>
          <a:solidFill>
            <a:srgbClr val="F7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du MVP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tests d’acceptation client</a:t>
            </a:r>
          </a:p>
        </p:txBody>
      </p:sp>
      <p:sp>
        <p:nvSpPr>
          <p:cNvPr id="70" name="Signalisation droite 69">
            <a:extLst>
              <a:ext uri="{FF2B5EF4-FFF2-40B4-BE49-F238E27FC236}">
                <a16:creationId xmlns:a16="http://schemas.microsoft.com/office/drawing/2014/main" id="{AE2D1A08-74AA-6446-8A98-D5D146B7D0DE}"/>
              </a:ext>
            </a:extLst>
          </p:cNvPr>
          <p:cNvSpPr/>
          <p:nvPr/>
        </p:nvSpPr>
        <p:spPr>
          <a:xfrm>
            <a:off x="6077147" y="4314633"/>
            <a:ext cx="3189648" cy="309897"/>
          </a:xfrm>
          <a:prstGeom prst="homePlate">
            <a:avLst/>
          </a:prstGeom>
          <a:solidFill>
            <a:srgbClr val="647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fr-FR" sz="900" dirty="0">
                <a:solidFill>
                  <a:srgbClr val="FFFFFF"/>
                </a:solidFill>
              </a:rPr>
              <a:t>Industrialisation de l’intégration</a:t>
            </a:r>
          </a:p>
        </p:txBody>
      </p:sp>
      <p:sp>
        <p:nvSpPr>
          <p:cNvPr id="71" name="Signalisation droite 70">
            <a:extLst>
              <a:ext uri="{FF2B5EF4-FFF2-40B4-BE49-F238E27FC236}">
                <a16:creationId xmlns:a16="http://schemas.microsoft.com/office/drawing/2014/main" id="{AC12F64B-D144-1E40-A203-6E01C372D221}"/>
              </a:ext>
            </a:extLst>
          </p:cNvPr>
          <p:cNvSpPr/>
          <p:nvPr/>
        </p:nvSpPr>
        <p:spPr>
          <a:xfrm>
            <a:off x="9266795" y="4670510"/>
            <a:ext cx="1919863" cy="309897"/>
          </a:xfrm>
          <a:prstGeom prst="homePlate">
            <a:avLst/>
          </a:prstGeom>
          <a:solidFill>
            <a:srgbClr val="B0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fr-FR" sz="900" dirty="0">
                <a:solidFill>
                  <a:srgbClr val="FFFFFF"/>
                </a:solidFill>
              </a:rPr>
              <a:t>Intégration de nouveaux éditeurs </a:t>
            </a:r>
          </a:p>
        </p:txBody>
      </p:sp>
      <p:sp>
        <p:nvSpPr>
          <p:cNvPr id="73" name="Signalisation droite 72">
            <a:extLst>
              <a:ext uri="{FF2B5EF4-FFF2-40B4-BE49-F238E27FC236}">
                <a16:creationId xmlns:a16="http://schemas.microsoft.com/office/drawing/2014/main" id="{122BB6FA-637A-394E-88B4-DDC77AD77761}"/>
              </a:ext>
            </a:extLst>
          </p:cNvPr>
          <p:cNvSpPr/>
          <p:nvPr/>
        </p:nvSpPr>
        <p:spPr>
          <a:xfrm>
            <a:off x="5424999" y="5137238"/>
            <a:ext cx="5104128" cy="30989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Exploitation du MVP</a:t>
            </a:r>
          </a:p>
        </p:txBody>
      </p:sp>
      <p:sp>
        <p:nvSpPr>
          <p:cNvPr id="75" name="Signalisation droite 74">
            <a:extLst>
              <a:ext uri="{FF2B5EF4-FFF2-40B4-BE49-F238E27FC236}">
                <a16:creationId xmlns:a16="http://schemas.microsoft.com/office/drawing/2014/main" id="{4AEB09E3-7D33-3848-87B6-C572090A3395}"/>
              </a:ext>
            </a:extLst>
          </p:cNvPr>
          <p:cNvSpPr/>
          <p:nvPr/>
        </p:nvSpPr>
        <p:spPr>
          <a:xfrm>
            <a:off x="6075826" y="5493843"/>
            <a:ext cx="5096900" cy="30989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Exploitation de la solution intégrée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BA546E-D865-0740-8D7A-E617465FA0C9}"/>
              </a:ext>
            </a:extLst>
          </p:cNvPr>
          <p:cNvSpPr/>
          <p:nvPr/>
        </p:nvSpPr>
        <p:spPr>
          <a:xfrm>
            <a:off x="898763" y="4326568"/>
            <a:ext cx="1738876" cy="492635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lvl="0" algn="r">
              <a:defRPr/>
            </a:pPr>
            <a:r>
              <a:rPr lang="fr-FR" sz="1067" b="1" dirty="0">
                <a:solidFill>
                  <a:srgbClr val="5F7578"/>
                </a:solidFill>
              </a:rPr>
              <a:t>Raccordement éditeurs et onboarding de nouveaux éditeurs</a:t>
            </a:r>
            <a:endParaRPr kumimoji="0" lang="fr-FR" sz="1067" b="1" i="0" u="none" strike="noStrike" kern="1200" cap="none" spc="0" normalizeH="0" baseline="0" noProof="0" dirty="0">
              <a:ln>
                <a:noFill/>
              </a:ln>
              <a:solidFill>
                <a:srgbClr val="5F75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Parenthèse ouvrante 86">
            <a:extLst>
              <a:ext uri="{FF2B5EF4-FFF2-40B4-BE49-F238E27FC236}">
                <a16:creationId xmlns:a16="http://schemas.microsoft.com/office/drawing/2014/main" id="{CCBDD09F-8915-1547-9636-4809CB89183A}"/>
              </a:ext>
            </a:extLst>
          </p:cNvPr>
          <p:cNvSpPr/>
          <p:nvPr/>
        </p:nvSpPr>
        <p:spPr>
          <a:xfrm>
            <a:off x="2646371" y="3690482"/>
            <a:ext cx="144000" cy="343477"/>
          </a:xfrm>
          <a:prstGeom prst="leftBracket">
            <a:avLst>
              <a:gd name="adj" fmla="val 2117"/>
            </a:avLst>
          </a:prstGeom>
          <a:ln w="12700">
            <a:solidFill>
              <a:srgbClr val="5F7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2FA5CBDE-FA5D-4A49-AB56-866707BBBCA4}"/>
              </a:ext>
            </a:extLst>
          </p:cNvPr>
          <p:cNvCxnSpPr>
            <a:cxnSpLocks/>
          </p:cNvCxnSpPr>
          <p:nvPr/>
        </p:nvCxnSpPr>
        <p:spPr>
          <a:xfrm flipH="1">
            <a:off x="2853715" y="3563701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B629E47-0BBE-7D4F-87CB-3373DDFA56C6}"/>
              </a:ext>
            </a:extLst>
          </p:cNvPr>
          <p:cNvCxnSpPr>
            <a:cxnSpLocks/>
          </p:cNvCxnSpPr>
          <p:nvPr/>
        </p:nvCxnSpPr>
        <p:spPr>
          <a:xfrm flipH="1">
            <a:off x="2845030" y="4198476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78789F7-22D1-2046-9B10-73D8757DC389}"/>
              </a:ext>
            </a:extLst>
          </p:cNvPr>
          <p:cNvCxnSpPr>
            <a:cxnSpLocks/>
          </p:cNvCxnSpPr>
          <p:nvPr/>
        </p:nvCxnSpPr>
        <p:spPr>
          <a:xfrm flipH="1">
            <a:off x="2845030" y="4087942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0CA91E29-72EA-124B-BC43-B479D4FA4DCD}"/>
              </a:ext>
            </a:extLst>
          </p:cNvPr>
          <p:cNvGrpSpPr/>
          <p:nvPr/>
        </p:nvGrpSpPr>
        <p:grpSpPr>
          <a:xfrm>
            <a:off x="3490806" y="3650489"/>
            <a:ext cx="7688887" cy="453057"/>
            <a:chOff x="3502836" y="3738656"/>
            <a:chExt cx="7688887" cy="1518497"/>
          </a:xfrm>
        </p:grpSpPr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3776CADC-36BE-4043-A19B-B0294D03435E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707288E-80B5-5C48-8986-D69DAF3AA77B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3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92F9622-77E5-F548-984E-FD0AA1621AE9}"/>
                </a:ext>
              </a:extLst>
            </p:cNvPr>
            <p:cNvCxnSpPr>
              <a:cxnSpLocks/>
            </p:cNvCxnSpPr>
            <p:nvPr/>
          </p:nvCxnSpPr>
          <p:spPr>
            <a:xfrm>
              <a:off x="479060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2BC705C5-1D6A-7343-AF20-FAB89FE625D5}"/>
                </a:ext>
              </a:extLst>
            </p:cNvPr>
            <p:cNvCxnSpPr>
              <a:cxnSpLocks/>
            </p:cNvCxnSpPr>
            <p:nvPr/>
          </p:nvCxnSpPr>
          <p:spPr>
            <a:xfrm>
              <a:off x="54439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55F7923B-D68F-7D44-8E82-AEA637F3395A}"/>
                </a:ext>
              </a:extLst>
            </p:cNvPr>
            <p:cNvCxnSpPr>
              <a:cxnSpLocks/>
            </p:cNvCxnSpPr>
            <p:nvPr/>
          </p:nvCxnSpPr>
          <p:spPr>
            <a:xfrm>
              <a:off x="6722256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D99AD351-EFFE-864B-8835-DF95B4664674}"/>
                </a:ext>
              </a:extLst>
            </p:cNvPr>
            <p:cNvCxnSpPr>
              <a:cxnSpLocks/>
            </p:cNvCxnSpPr>
            <p:nvPr/>
          </p:nvCxnSpPr>
          <p:spPr>
            <a:xfrm>
              <a:off x="9278825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628E90DE-5A35-AF48-BC92-3C9156B22BD2}"/>
                </a:ext>
              </a:extLst>
            </p:cNvPr>
            <p:cNvCxnSpPr>
              <a:cxnSpLocks/>
            </p:cNvCxnSpPr>
            <p:nvPr/>
          </p:nvCxnSpPr>
          <p:spPr>
            <a:xfrm>
              <a:off x="6078372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DEFB0364-9826-7C4F-BDE8-98C5DB072EAA}"/>
                </a:ext>
              </a:extLst>
            </p:cNvPr>
            <p:cNvCxnSpPr>
              <a:cxnSpLocks/>
            </p:cNvCxnSpPr>
            <p:nvPr/>
          </p:nvCxnSpPr>
          <p:spPr>
            <a:xfrm>
              <a:off x="7991057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CA1EE60-4D1F-9140-9042-9D6A737A4C40}"/>
                </a:ext>
              </a:extLst>
            </p:cNvPr>
            <p:cNvCxnSpPr>
              <a:cxnSpLocks/>
            </p:cNvCxnSpPr>
            <p:nvPr/>
          </p:nvCxnSpPr>
          <p:spPr>
            <a:xfrm>
              <a:off x="9913224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C0610766-AFF8-9640-8E54-2BB3A66347B4}"/>
                </a:ext>
              </a:extLst>
            </p:cNvPr>
            <p:cNvCxnSpPr>
              <a:cxnSpLocks/>
            </p:cNvCxnSpPr>
            <p:nvPr/>
          </p:nvCxnSpPr>
          <p:spPr>
            <a:xfrm>
              <a:off x="8634941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7A94AD3F-182B-A948-B8A0-0CC50EFC7FC5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6AD3C434-F41A-A043-A58D-752350F9BE13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649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F7D1526D-1E2D-E84F-99ED-1F32A1D5AE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1723" y="3738656"/>
              <a:ext cx="0" cy="15184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CFEF4E8-0098-F649-9B7A-CDF156478925}"/>
              </a:ext>
            </a:extLst>
          </p:cNvPr>
          <p:cNvCxnSpPr>
            <a:cxnSpLocks/>
          </p:cNvCxnSpPr>
          <p:nvPr/>
        </p:nvCxnSpPr>
        <p:spPr>
          <a:xfrm flipH="1">
            <a:off x="2853715" y="3634453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ignalisation droite 83">
            <a:extLst>
              <a:ext uri="{FF2B5EF4-FFF2-40B4-BE49-F238E27FC236}">
                <a16:creationId xmlns:a16="http://schemas.microsoft.com/office/drawing/2014/main" id="{2683DE87-61BA-5F4E-8F4E-E9CEA55C06A9}"/>
              </a:ext>
            </a:extLst>
          </p:cNvPr>
          <p:cNvSpPr/>
          <p:nvPr/>
        </p:nvSpPr>
        <p:spPr>
          <a:xfrm>
            <a:off x="5431942" y="3719204"/>
            <a:ext cx="1290193" cy="309897"/>
          </a:xfrm>
          <a:prstGeom prst="homePlate">
            <a:avLst/>
          </a:prstGeom>
          <a:solidFill>
            <a:srgbClr val="E7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fr-FR" sz="900" dirty="0">
                <a:solidFill>
                  <a:srgbClr val="FFFFFF"/>
                </a:solidFill>
              </a:rPr>
              <a:t>Intégration pilote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5A075262-5B7A-7D4E-9AC9-B87006A4FF77}"/>
              </a:ext>
            </a:extLst>
          </p:cNvPr>
          <p:cNvCxnSpPr>
            <a:cxnSpLocks/>
          </p:cNvCxnSpPr>
          <p:nvPr/>
        </p:nvCxnSpPr>
        <p:spPr>
          <a:xfrm flipH="1">
            <a:off x="2845030" y="5838031"/>
            <a:ext cx="83416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01954DF7-1F03-FD46-8F17-AA889C4A71C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6999" y="1209208"/>
            <a:ext cx="10218000" cy="7453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fr-FR" sz="1600" dirty="0">
                <a:solidFill>
                  <a:srgbClr val="182A2E"/>
                </a:solidFill>
                <a:latin typeface="Barlow"/>
              </a:rPr>
              <a:t>Le cadrage du projet a débuté en Septembre 2018. L’implémentation et l’exploitation s’étalent sur 2019 et 2020 :</a:t>
            </a:r>
          </a:p>
        </p:txBody>
      </p:sp>
    </p:spTree>
    <p:extLst>
      <p:ext uri="{BB962C8B-B14F-4D97-AF65-F5344CB8AC3E}">
        <p14:creationId xmlns:p14="http://schemas.microsoft.com/office/powerpoint/2010/main" val="3065791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̀me_axionable">
  <a:themeElements>
    <a:clrScheme name="Theme Axionable 1">
      <a:dk1>
        <a:srgbClr val="000000"/>
      </a:dk1>
      <a:lt1>
        <a:srgbClr val="FFFFFF"/>
      </a:lt1>
      <a:dk2>
        <a:srgbClr val="4F5869"/>
      </a:dk2>
      <a:lt2>
        <a:srgbClr val="49E2D6"/>
      </a:lt2>
      <a:accent1>
        <a:srgbClr val="0075A3"/>
      </a:accent1>
      <a:accent2>
        <a:srgbClr val="9183BF"/>
      </a:accent2>
      <a:accent3>
        <a:srgbClr val="97BDE5"/>
      </a:accent3>
      <a:accent4>
        <a:srgbClr val="1AB889"/>
      </a:accent4>
      <a:accent5>
        <a:srgbClr val="EF9800"/>
      </a:accent5>
      <a:accent6>
        <a:srgbClr val="CD462E"/>
      </a:accent6>
      <a:hlink>
        <a:srgbClr val="058DD5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̀me_axionable" id="{2826675E-F3BF-D647-BF11-44E3C8B3307F}" vid="{50C14472-8205-244B-8782-200CCCAF7E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0E1BF00A3B1439A382797C4C30852" ma:contentTypeVersion="10" ma:contentTypeDescription="Crée un document." ma:contentTypeScope="" ma:versionID="59ac97a96b39b5efde7910841d803085">
  <xsd:schema xmlns:xsd="http://www.w3.org/2001/XMLSchema" xmlns:xs="http://www.w3.org/2001/XMLSchema" xmlns:p="http://schemas.microsoft.com/office/2006/metadata/properties" xmlns:ns2="e2407ba2-f00d-4376-a59d-31eb1afccb3c" xmlns:ns3="2c6b68de-01a3-46ae-959d-d59cddcff4e2" targetNamespace="http://schemas.microsoft.com/office/2006/metadata/properties" ma:root="true" ma:fieldsID="8b8883884b7fea2101319823fd30e3c5" ns2:_="" ns3:_="">
    <xsd:import namespace="e2407ba2-f00d-4376-a59d-31eb1afccb3c"/>
    <xsd:import namespace="2c6b68de-01a3-46ae-959d-d59cddcff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07ba2-f00d-4376-a59d-31eb1afcc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b68de-01a3-46ae-959d-d59cddcff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632A2-4F88-4CA3-9C12-A988787F62AF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2c6b68de-01a3-46ae-959d-d59cddcff4e2"/>
    <ds:schemaRef ds:uri="http://schemas.microsoft.com/office/2006/documentManagement/types"/>
    <ds:schemaRef ds:uri="e2407ba2-f00d-4376-a59d-31eb1afccb3c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306ADE-A2F4-4174-B54F-E89A91960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053B1F-5510-457A-A5D2-EEF5275B1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07ba2-f00d-4376-a59d-31eb1afccb3c"/>
    <ds:schemaRef ds:uri="2c6b68de-01a3-46ae-959d-d59cddcff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Thème_axionable</Template>
  <TotalTime>34557</TotalTime>
  <Words>947</Words>
  <Application>Microsoft Macintosh PowerPoint</Application>
  <PresentationFormat>Grand écran</PresentationFormat>
  <Paragraphs>145</Paragraphs>
  <Slides>10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Barlow</vt:lpstr>
      <vt:lpstr>Barlow Medium</vt:lpstr>
      <vt:lpstr>Calibri</vt:lpstr>
      <vt:lpstr>Gadugi</vt:lpstr>
      <vt:lpstr>Miriam Libre</vt:lpstr>
      <vt:lpstr>Monaco</vt:lpstr>
      <vt:lpstr>Police système</vt:lpstr>
      <vt:lpstr>Tahoma</vt:lpstr>
      <vt:lpstr>Thème_axionable</vt:lpstr>
      <vt:lpstr>think-cell Folie</vt:lpstr>
      <vt:lpstr>Single-Sign-On GESTE « Le salut des éditeurs de contenu viendra du surf logué ! »</vt:lpstr>
      <vt:lpstr>L’association Single Sign On (SSO) GESTE</vt:lpstr>
      <vt:lpstr>Contexte Et Marché</vt:lpstr>
      <vt:lpstr>Notre Solution :  Un Login Commun À Tous Les Éditeurs De Contenu Français</vt:lpstr>
      <vt:lpstr>Une Inscription Fluide et Transparente…</vt:lpstr>
      <vt:lpstr>… Ouvre Un Univers De Navigation Loguée</vt:lpstr>
      <vt:lpstr>Le SSO GESTE : Un Prérequis À Une Monétisation Réussie</vt:lpstr>
      <vt:lpstr>4 Innovations Clés Motrices Du Projet</vt:lpstr>
      <vt:lpstr>Les Prochaines Étapes : Une Implémentation Agile</vt:lpstr>
      <vt:lpstr>Executive Summary Un Login Unique Pour L’ensemble Des éditeurs De contenu Français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Othmane Araqi Houssaini</dc:creator>
  <cp:lastModifiedBy>Rawad Mery</cp:lastModifiedBy>
  <cp:revision>71</cp:revision>
  <cp:lastPrinted>2019-01-29T13:25:24Z</cp:lastPrinted>
  <dcterms:created xsi:type="dcterms:W3CDTF">2018-09-25T07:55:40Z</dcterms:created>
  <dcterms:modified xsi:type="dcterms:W3CDTF">2019-02-01T14:39:43Z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0x0101008CD0E1BF00A3B1439A382797C4C30852</vt:lpwstr>
  </property>
</Properties>
</file>